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
  </p:notesMasterIdLst>
  <p:sldIdLst>
    <p:sldId id="859" r:id="rId2"/>
    <p:sldId id="1017" r:id="rId3"/>
    <p:sldId id="1018" r:id="rId4"/>
    <p:sldId id="1021" r:id="rId5"/>
    <p:sldId id="1025" r:id="rId6"/>
    <p:sldId id="1039" r:id="rId7"/>
    <p:sldId id="1041" r:id="rId8"/>
    <p:sldId id="1050" r:id="rId9"/>
    <p:sldId id="1058" r:id="rId10"/>
    <p:sldId id="1054" r:id="rId11"/>
    <p:sldId id="1059" r:id="rId12"/>
    <p:sldId id="1060" r:id="rId13"/>
    <p:sldId id="1061" r:id="rId14"/>
    <p:sldId id="1055" r:id="rId15"/>
    <p:sldId id="1062" r:id="rId16"/>
    <p:sldId id="1051" r:id="rId17"/>
    <p:sldId id="1046" r:id="rId18"/>
    <p:sldId id="1047" r:id="rId19"/>
    <p:sldId id="1049" r:id="rId20"/>
    <p:sldId id="1048" r:id="rId21"/>
    <p:sldId id="1063" r:id="rId22"/>
    <p:sldId id="1064" r:id="rId23"/>
    <p:sldId id="1077" r:id="rId24"/>
    <p:sldId id="1065" r:id="rId25"/>
    <p:sldId id="1082" r:id="rId26"/>
    <p:sldId id="1078" r:id="rId27"/>
    <p:sldId id="1081" r:id="rId28"/>
    <p:sldId id="1084" r:id="rId29"/>
    <p:sldId id="1079" r:id="rId30"/>
    <p:sldId id="1090" r:id="rId31"/>
    <p:sldId id="1085" r:id="rId32"/>
    <p:sldId id="1086" r:id="rId33"/>
    <p:sldId id="1091" r:id="rId34"/>
    <p:sldId id="1092" r:id="rId35"/>
    <p:sldId id="1093" r:id="rId36"/>
    <p:sldId id="1087" r:id="rId37"/>
    <p:sldId id="1096" r:id="rId38"/>
    <p:sldId id="1097" r:id="rId39"/>
    <p:sldId id="1098" r:id="rId40"/>
    <p:sldId id="1099" r:id="rId41"/>
    <p:sldId id="1094" r:id="rId42"/>
    <p:sldId id="1100" r:id="rId43"/>
    <p:sldId id="1101" r:id="rId44"/>
    <p:sldId id="1102" r:id="rId45"/>
    <p:sldId id="1095" r:id="rId46"/>
    <p:sldId id="1103" r:id="rId47"/>
    <p:sldId id="1104" r:id="rId48"/>
    <p:sldId id="1045" r:id="rId49"/>
    <p:sldId id="1044" r:id="rId50"/>
    <p:sldId id="1026" r:id="rId51"/>
    <p:sldId id="1027" r:id="rId52"/>
    <p:sldId id="1032" r:id="rId53"/>
    <p:sldId id="1034" r:id="rId54"/>
    <p:sldId id="1036" r:id="rId5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412A"/>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必修 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5.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第三单元  文学阅读与写作</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8</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  梦游</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天姥吟</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留别  登高  *</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琵琶行并序</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083426"/>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云</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微软雅黑" panose="020B0503020204020204" pitchFamily="34" charset="-122"/>
                              </a:rPr>
                              <m:t>㉑</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兮纷纷而来下。虎鼓瑟兮鸾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微软雅黑" panose="020B0503020204020204" pitchFamily="34" charset="-122"/>
                              </a:rPr>
                              <m:t>㉒</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回车</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仙</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之人兮列如　麻。</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❽</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忽魂悸以魄动，恍</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baseline="30000">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baseline="3000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微软雅黑" panose="020B0503020204020204" pitchFamily="34" charset="-122"/>
                              </a:rPr>
                              <m:t>㉓</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惊起</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而</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长</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嗟。惟觉</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微软雅黑" panose="020B0503020204020204" pitchFamily="34" charset="-122"/>
                              </a:rPr>
                              <m:t>㉔</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时之枕席，失向来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微软雅黑" panose="020B0503020204020204" pitchFamily="34" charset="-122"/>
                              </a:rPr>
                              <m:t>㉕</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烟霞</a:t>
                </a:r>
                <a:r>
                  <a:rPr lang="zh-CN"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微软雅黑" panose="020B0503020204020204" pitchFamily="34" charset="-122"/>
                  </a:rPr>
                  <a:t>㉖</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83426"/>
              </a:xfrm>
              <a:blipFill>
                <a:blip r:embed="rId2"/>
                <a:stretch>
                  <a:fillRect l="-796" r="-849" b="-299"/>
                </a:stretch>
              </a:blipFill>
            </p:spPr>
            <p:txBody>
              <a:bodyPr/>
              <a:lstStyle/>
              <a:p>
                <a:r>
                  <a:rPr lang="zh-CN" altLang="en-US">
                    <a:noFill/>
                  </a:rPr>
                  <a:t> </a:t>
                </a:r>
              </a:p>
            </p:txBody>
          </p:sp>
        </mc:Fallback>
      </mc:AlternateContent>
      <p:sp>
        <p:nvSpPr>
          <p:cNvPr id="3" name="内容占位符 3"/>
          <p:cNvSpPr txBox="1">
            <a:spLocks/>
          </p:cNvSpPr>
          <p:nvPr/>
        </p:nvSpPr>
        <p:spPr bwMode="auto">
          <a:xfrm>
            <a:off x="360854" y="1264692"/>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驾乘云彩的神仙一个接一个地下来了。老虎弹着瑟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鸾鸟拉车回转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仙人成群结队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多得像麻一样。忽然我魂魄惊动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猛然惊醒起身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不禁</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长声叹息。醒来时见到的只有枕头和床席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梦中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所见的烟雾云霞</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消失了。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882968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68329"/>
          </a:xfrm>
          <a:ln w="19050">
            <a:solidFill>
              <a:srgbClr val="EF412A"/>
            </a:solidFill>
            <a:prstDash val="dash"/>
          </a:ln>
        </p:spPr>
        <p:txBody>
          <a:bodyPr/>
          <a:lstStyle/>
          <a:p>
            <a:pPr hangingPunct="0">
              <a:lnSpc>
                <a:spcPct val="12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依据。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指代前面越人的话。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镜湖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鉴湖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在今浙江绍兴。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à</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在浙江嵊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shènɡ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州南。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谢公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南朝宋诗人谢灵运。谢灵运喜欢游山访胜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他游天姥山时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曾在剡溪住宿。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清澈。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凄清。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青云梯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直上云霄的山路。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古代传说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东南有桃都山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山上有大树叫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桃都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树上栖有天鸡。每当太阳初升照到树上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天鸡就会鸣叫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天下的鸡也都跟着它叫起来。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mínɡ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昏暗。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yǐn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这里用作动词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震动。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栗、惊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均为使动用法。栗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战栗。惊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震惊。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⑬</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青青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黑沉沉的。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澹澹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水波荡漾的样子。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列缺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闪电。列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⑯</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门扇。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⑰</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hōnɡ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然中开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訇的一声从中间打开。訇然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形容声音很大。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⑱</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青冥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⑲</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浩荡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水势汹涌、壮阔的样子。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⑳</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金银台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金银筑成的楼台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指神仙居住的地方。</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㉑</a:t>
            </a:r>
            <a:r>
              <a:rPr lang="zh-CN" altLang="zh-CN" b="1" dirty="0">
                <a:solidFill>
                  <a:srgbClr val="000000"/>
                </a:solidFill>
                <a:latin typeface="Times New Roman" panose="02020603050405020304" pitchFamily="18" charset="0"/>
                <a:ea typeface="仿宋" panose="02010609060101010101" pitchFamily="49" charset="-122"/>
                <a:cs typeface="仿宋" panose="02010609060101010101" pitchFamily="49" charset="-122"/>
              </a:rPr>
              <a:t>云之君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泛指驾乘云彩的神仙。</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㉒</a:t>
            </a:r>
            <a:r>
              <a:rPr lang="zh-CN" altLang="zh-CN" b="1" dirty="0">
                <a:solidFill>
                  <a:srgbClr val="000000"/>
                </a:solidFill>
                <a:latin typeface="Times New Roman" panose="02020603050405020304" pitchFamily="18" charset="0"/>
                <a:ea typeface="仿宋" panose="02010609060101010101" pitchFamily="49" charset="-122"/>
                <a:cs typeface="仿宋" panose="02010609060101010101" pitchFamily="49" charset="-122"/>
              </a:rPr>
              <a:t>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传说中的神鸟。</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㉓</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猛然惊醒的样子。</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㉔</a:t>
            </a:r>
            <a:r>
              <a:rPr lang="zh-CN" altLang="zh-CN" b="1" dirty="0">
                <a:solidFill>
                  <a:srgbClr val="000000"/>
                </a:solidFill>
                <a:latin typeface="Times New Roman" panose="02020603050405020304" pitchFamily="18" charset="0"/>
                <a:ea typeface="仿宋" panose="02010609060101010101" pitchFamily="49" charset="-122"/>
                <a:cs typeface="仿宋" panose="02010609060101010101" pitchFamily="49" charset="-122"/>
              </a:rPr>
              <a:t>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醒。</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㉕</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原来。</a:t>
            </a:r>
            <a:r>
              <a:rPr lang="zh-CN" altLang="zh-CN" b="1" dirty="0">
                <a:solidFill>
                  <a:srgbClr val="000000"/>
                </a:solidFill>
                <a:latin typeface="宋体" panose="02010600030101010101" pitchFamily="2" charset="-122"/>
                <a:ea typeface="宋体" panose="02010600030101010101" pitchFamily="2" charset="-122"/>
                <a:cs typeface="微软雅黑" panose="020B0503020204020204" pitchFamily="34" charset="-122"/>
              </a:rPr>
              <a:t>㉖</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烟霞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前面所写的仙境。</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609311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写诗人梦游天姥山，描绘了天姥山的高峻、雄伟，以及仙境的美好。</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6192413"/>
            <a:ext cx="899795" cy="421640"/>
          </a:xfrm>
          <a:prstGeom prst="rect">
            <a:avLst/>
          </a:prstGeom>
        </p:spPr>
      </p:pic>
    </p:spTree>
    <p:extLst>
      <p:ext uri="{BB962C8B-B14F-4D97-AF65-F5344CB8AC3E}">
        <p14:creationId xmlns:p14="http://schemas.microsoft.com/office/powerpoint/2010/main" val="3331256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4042326"/>
          </a:xfrm>
          <a:prstGeom prst="rect">
            <a:avLst/>
          </a:prstGeom>
        </p:spPr>
      </p:pic>
      <p:sp>
        <p:nvSpPr>
          <p:cNvPr id="2" name="内容占位符 1"/>
          <p:cNvSpPr>
            <a:spLocks noGrp="1"/>
          </p:cNvSpPr>
          <p:nvPr>
            <p:ph idx="1"/>
          </p:nvPr>
        </p:nvSpPr>
        <p:spPr>
          <a:xfrm>
            <a:off x="360854" y="980728"/>
            <a:ext cx="11485848" cy="3970318"/>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头两句承上启下，由现实过渡到梦境。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朗朗月色，澄碧湖水，荡漾渌水，凄清猿啼。这是梦中所见的第一景。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谢公宿处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为历史实有，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脚著谢公屐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则为虚写。这里化用历史故事，真幻交织，饶有奇趣，引人遐想。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石径通云，海日升空，天鸡高唱，山花烂漫。这是梦中所见的第二景。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夜晚降临，熊在咆哮，龙在长吟，天气也在急剧变化。这是梦中所见的第三景，可用阴森恐怖来形容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5576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2380332"/>
          </a:xfrm>
          <a:prstGeom prst="rect">
            <a:avLst/>
          </a:prstGeom>
        </p:spPr>
      </p:pic>
      <p:sp>
        <p:nvSpPr>
          <p:cNvPr id="2" name="内容占位符 1"/>
          <p:cNvSpPr>
            <a:spLocks noGrp="1"/>
          </p:cNvSpPr>
          <p:nvPr>
            <p:ph idx="1"/>
          </p:nvPr>
        </p:nvSpPr>
        <p:spPr>
          <a:xfrm>
            <a:off x="360854" y="980728"/>
            <a:ext cx="11485848" cy="2308324"/>
          </a:xfrm>
        </p:spPr>
        <p:txBody>
          <a:bodyPr/>
          <a:lstStyle/>
          <a:p>
            <a:pPr hangingPunct="0">
              <a:spcAft>
                <a:spcPts val="0"/>
              </a:spcAft>
            </a:pPr>
            <a:r>
              <a:rPr lang="en-US" altLang="zh-CN" b="1" dirty="0" smtClean="0">
                <a:solidFill>
                  <a:srgbClr val="EF3E22"/>
                </a:solidFill>
                <a:latin typeface="MS Mincho" panose="02020609040205080304" pitchFamily="49" charset="-128"/>
                <a:ea typeface="宋体" panose="02010600030101010101" pitchFamily="2" charset="-122"/>
                <a:cs typeface="Times New Roman" panose="02020603050405020304" pitchFamily="18" charset="0"/>
              </a:rPr>
              <a:t>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仙界之门终于在电闪雷鸣、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丘峦崩摧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之中打开了，一幅奇异而璀璨的图景呈现在诗人眼前。画面由晦暗突然转为光芒万丈，诗歌至此进入高潮。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由梦境回到现实。诗人突然从梦中醒来，发觉先前的美好场景不复存在，只剩下眼前的枕头和床席，不禁怅然长叹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72856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内容占位符 6"/>
              <p:cNvSpPr>
                <a:spLocks noGrp="1"/>
              </p:cNvSpPr>
              <p:nvPr>
                <p:ph idx="1"/>
              </p:nvPr>
            </p:nvSpPr>
            <p:spPr>
              <a:xfrm>
                <a:off x="360854" y="746120"/>
                <a:ext cx="11485848" cy="4144083"/>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世间行乐亦如此，古来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万事东流</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5"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35"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水</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EF3E22"/>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❿</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别　君去　兮何　时　还？且</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放白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鹿</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35"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3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青崖间，须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行即骑访名山</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EF3E22"/>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⓫</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安能摧眉折腰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35"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indent="635"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权贵</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，使我不得开心颜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EF3E22"/>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⓬</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7" name="内容占位符 6"/>
              <p:cNvSpPr>
                <a:spLocks noGrp="1" noRot="1" noChangeAspect="1" noMove="1" noResize="1" noEditPoints="1" noAdjustHandles="1" noChangeArrowheads="1" noChangeShapeType="1" noTextEdit="1"/>
              </p:cNvSpPr>
              <p:nvPr>
                <p:ph idx="1"/>
              </p:nvPr>
            </p:nvSpPr>
            <p:spPr>
              <a:xfrm>
                <a:off x="360854" y="746120"/>
                <a:ext cx="11485848" cy="4144083"/>
              </a:xfrm>
              <a:blipFill>
                <a:blip r:embed="rId2"/>
                <a:stretch>
                  <a:fillRect l="-796" r="-849"/>
                </a:stretch>
              </a:blipFill>
            </p:spPr>
            <p:txBody>
              <a:bodyPr/>
              <a:lstStyle/>
              <a:p>
                <a:r>
                  <a:rPr lang="zh-CN" altLang="en-US">
                    <a:noFill/>
                  </a:rPr>
                  <a:t> </a:t>
                </a:r>
              </a:p>
            </p:txBody>
          </p:sp>
        </mc:Fallback>
      </mc:AlternateContent>
      <p:sp>
        <p:nvSpPr>
          <p:cNvPr id="8" name="内容占位符 1"/>
          <p:cNvSpPr txBox="1">
            <a:spLocks/>
          </p:cNvSpPr>
          <p:nvPr/>
        </p:nvSpPr>
        <p:spPr bwMode="auto">
          <a:xfrm>
            <a:off x="360854" y="133089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人世间行乐也像梦中的幻境这样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自古以来万物都像东流的水一样一</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去不返。告别诸位朋友离开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东鲁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什么时候才能回来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暂且把白鹿放在青</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青的山崖间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等到要走的时候就骑上它去探访名山。怎么能卑躬屈膝侍奉权</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贵</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使我不能心情愉快露出笑容呢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210672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自古以来。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东流水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像东流的水一样一去不返。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暂且。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摧眉折腰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低头弯腰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即卑躬屈膝。摧眉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即低眉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低头。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侍奉</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1990539"/>
            <a:ext cx="899795" cy="421640"/>
          </a:xfrm>
          <a:prstGeom prst="rect">
            <a:avLst/>
          </a:prstGeom>
        </p:spPr>
      </p:pic>
      <p:sp>
        <p:nvSpPr>
          <p:cNvPr id="5" name="内容占位符 2"/>
          <p:cNvSpPr txBox="1">
            <a:spLocks/>
          </p:cNvSpPr>
          <p:nvPr/>
        </p:nvSpPr>
        <p:spPr bwMode="auto">
          <a:xfrm>
            <a:off x="360854" y="187966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写诗人梦醒后的失意，表现了诗人不卑不亢、豪放旷达的胸怀。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542030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2952328"/>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80728"/>
                <a:ext cx="11485848" cy="2799741"/>
              </a:xfrm>
            </p:spPr>
            <p:txBody>
              <a:bodyPr/>
              <a:lstStyle/>
              <a:p>
                <a:pPr hangingPunct="0">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❿</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这是诗人经历梦境后发出的感叹，是画龙所点之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人生如梦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⓫</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诗人经历过人生的失意，带着对腐朽现实的憎恶与鄙视，决心到畅情适意的自然中去。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r>
                      <m:rPr>
                        <m:nor/>
                      </m:rPr>
                      <a:rPr lang="en-US" altLang="zh-CN" b="1">
                        <a:solidFill>
                          <a:srgbClr val="EF3E22"/>
                        </a:solidFill>
                        <a:latin typeface="Cambria Math" panose="02040503050406030204" pitchFamily="18" charset="0"/>
                        <a:ea typeface="宋体" panose="02010600030101010101" pitchFamily="2" charset="-122"/>
                        <a:cs typeface="Cambria Math" panose="02040503050406030204" pitchFamily="18" charset="0"/>
                      </a:rPr>
                      <m:t>⓬</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这两句直接表达了诗人对当时丑恶现实的愤怒和对权贵的蔑视，为全诗的基调注入了积极向上的成分，揭示了主题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980728"/>
                <a:ext cx="11485848" cy="2799741"/>
              </a:xfrm>
              <a:blipFill>
                <a:blip r:embed="rId3"/>
                <a:stretch>
                  <a:fillRect l="-796" r="-849" b="-348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83488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2509"/>
            <a:ext cx="11485848" cy="4454233"/>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登　　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风　急　天　高 猿 啸　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秋风劲急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天空高阔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猿啸悲哀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渚</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清　 沙　 白　 鸟 　飞 　回</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②</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水中小块陆地水清沙白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在急风中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飞舞盘旋。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无边　落　木</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萧萧</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无边无际的落叶萧萧落下来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译文.EPS" descr="id:2147489416;FounderCES"/>
          <p:cNvPicPr/>
          <p:nvPr/>
        </p:nvPicPr>
        <p:blipFill>
          <a:blip r:embed="rId2"/>
          <a:stretch>
            <a:fillRect/>
          </a:stretch>
        </p:blipFill>
        <p:spPr>
          <a:xfrm>
            <a:off x="343275" y="750689"/>
            <a:ext cx="1259840" cy="483235"/>
          </a:xfrm>
          <a:prstGeom prst="rect">
            <a:avLst/>
          </a:prstGeom>
        </p:spPr>
      </p:pic>
    </p:spTree>
    <p:extLst>
      <p:ext uri="{BB962C8B-B14F-4D97-AF65-F5344CB8AC3E}">
        <p14:creationId xmlns:p14="http://schemas.microsoft.com/office/powerpoint/2010/main" val="1635056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　尽　长 江 滚滚来。</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看不到尽头的长江奔腾而来。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万　里</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⑤</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悲　秋　常　作　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远离故乡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常年客居异乡更添悲秋情绪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百　年</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多　病　独　登　台。</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晚年多病缠身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而今又独自登临高台。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艰　难</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苦　恨</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繁　 霜　 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一生艰难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常常抱恨于志业无成而身已衰老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潦　倒</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新　停　浊　酒　杯。</a:t>
            </a:r>
            <a:r>
              <a:rPr lang="en-US" altLang="zh-CN" b="1" u="sng" baseline="30000" dirty="0">
                <a:solidFill>
                  <a:srgbClr val="E82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衰颓不已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偏又刚刚停止举起浇愁的酒杯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305296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水中小块陆地。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鸟飞回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在急风中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飞舞盘旋。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落木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落叶。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萧萧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草木摇落的声音。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万里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远离故乡。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百年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这里借指晚年。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艰难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自己生活多艰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又指国家多难。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苦恨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极恨。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潦倒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衰颓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失意。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87514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492896"/>
            <a:ext cx="11485848" cy="3346237"/>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《梦游天姥吟留别》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唐玄宗天宝元年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，李白的道士朋友吴筠向玄宗推荐李白，于是李白就奉诏入长安。他以为自己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济苍生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安社稷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的抱负就要实现了，可他只供奉翰林，被看作词臣，又受到权贵的排挤。天宝三年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744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，李白被</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赐金放还</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政治上的失意使他心中块垒难消。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第二年，他从东鲁南游吴越，</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这首诗是他临行前写给东鲁朋友的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教材晒清单.EPS" descr="id:2147488590;FounderCES"/>
          <p:cNvPicPr/>
          <p:nvPr/>
        </p:nvPicPr>
        <p:blipFill>
          <a:blip r:embed="rId2">
            <a:clrChange>
              <a:clrFrom>
                <a:srgbClr val="000000">
                  <a:alpha val="0"/>
                </a:srgbClr>
              </a:clrFrom>
              <a:clrTo>
                <a:srgbClr val="000000">
                  <a:alpha val="0"/>
                </a:srgbClr>
              </a:clrTo>
            </a:clrChange>
          </a:blip>
          <a:stretch>
            <a:fillRect/>
          </a:stretch>
        </p:blipFill>
        <p:spPr>
          <a:xfrm>
            <a:off x="3579794" y="764704"/>
            <a:ext cx="5035692" cy="484818"/>
          </a:xfrm>
          <a:prstGeom prst="rect">
            <a:avLst/>
          </a:prstGeom>
        </p:spPr>
      </p:pic>
      <p:pic>
        <p:nvPicPr>
          <p:cNvPr id="8" name="相关链接.EPS" descr="id:2147488604;FounderCES"/>
          <p:cNvPicPr/>
          <p:nvPr/>
        </p:nvPicPr>
        <p:blipFill>
          <a:blip r:embed="rId3">
            <a:clrChange>
              <a:clrFrom>
                <a:srgbClr val="000000">
                  <a:alpha val="0"/>
                </a:srgbClr>
              </a:clrFrom>
              <a:clrTo>
                <a:srgbClr val="000000">
                  <a:alpha val="0"/>
                </a:srgbClr>
              </a:clrTo>
            </a:clrChange>
          </a:blip>
          <a:stretch>
            <a:fillRect/>
          </a:stretch>
        </p:blipFill>
        <p:spPr>
          <a:xfrm>
            <a:off x="478582" y="1329257"/>
            <a:ext cx="2015490" cy="388620"/>
          </a:xfrm>
          <a:prstGeom prst="rect">
            <a:avLst/>
          </a:prstGeom>
        </p:spPr>
      </p:pic>
      <p:grpSp>
        <p:nvGrpSpPr>
          <p:cNvPr id="9" name="组合 8"/>
          <p:cNvGrpSpPr/>
          <p:nvPr/>
        </p:nvGrpSpPr>
        <p:grpSpPr>
          <a:xfrm>
            <a:off x="478583" y="1959223"/>
            <a:ext cx="1460162" cy="461665"/>
            <a:chOff x="345811" y="1394670"/>
            <a:chExt cx="1460162" cy="461665"/>
          </a:xfrm>
        </p:grpSpPr>
        <p:pic>
          <p:nvPicPr>
            <p:cNvPr id="10" name="BS23A.EPS" descr="id:2147488611;FounderCES"/>
            <p:cNvPicPr/>
            <p:nvPr/>
          </p:nvPicPr>
          <p:blipFill>
            <a:blip r:embed="rId4"/>
            <a:stretch>
              <a:fillRect/>
            </a:stretch>
          </p:blipFill>
          <p:spPr>
            <a:xfrm>
              <a:off x="345811" y="1412776"/>
              <a:ext cx="1460162" cy="432048"/>
            </a:xfrm>
            <a:prstGeom prst="rect">
              <a:avLst/>
            </a:prstGeom>
          </p:spPr>
        </p:pic>
        <p:sp>
          <p:nvSpPr>
            <p:cNvPr id="11" name="矩形 10"/>
            <p:cNvSpPr/>
            <p:nvPr/>
          </p:nvSpPr>
          <p:spPr>
            <a:xfrm>
              <a:off x="354863" y="1394670"/>
              <a:ext cx="1422184" cy="461665"/>
            </a:xfrm>
            <a:prstGeom prst="rect">
              <a:avLst/>
            </a:prstGeom>
          </p:spPr>
          <p:txBody>
            <a:bodyPr wrap="none">
              <a:spAutoFit/>
            </a:bodyPr>
            <a:lstStyle/>
            <a:p>
              <a:r>
                <a:rPr lang="zh-CN" altLang="zh-CN" sz="2400">
                  <a:solidFill>
                    <a:srgbClr val="000000"/>
                  </a:solidFill>
                  <a:ea typeface="黑体" panose="02010609060101010101" pitchFamily="49" charset="-122"/>
                  <a:cs typeface="Times New Roman" panose="02020603050405020304" pitchFamily="18" charset="0"/>
                </a:rPr>
                <a:t>背景解读</a:t>
              </a:r>
              <a:endParaRPr lang="zh-CN" altLang="en-US"/>
            </a:p>
          </p:txBody>
        </p:sp>
      </p:grpSp>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5184576"/>
          </a:xfrm>
          <a:prstGeom prst="rect">
            <a:avLst/>
          </a:prstGeom>
        </p:spPr>
      </p:pic>
      <p:sp>
        <p:nvSpPr>
          <p:cNvPr id="2" name="内容占位符 1"/>
          <p:cNvSpPr>
            <a:spLocks noGrp="1"/>
          </p:cNvSpPr>
          <p:nvPr>
            <p:ph idx="1"/>
          </p:nvPr>
        </p:nvSpPr>
        <p:spPr>
          <a:xfrm>
            <a:off x="360854" y="1541115"/>
            <a:ext cx="11485848" cy="4481933"/>
          </a:xfrm>
        </p:spPr>
        <p:txBody>
          <a:bodyPr/>
          <a:lstStyle/>
          <a:p>
            <a:pPr hangingPunct="0">
              <a:lnSpc>
                <a:spcPct val="120000"/>
              </a:lnSpc>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首联着重刻画诗人眼前的具体景物，形、声、色、态一一展现。风、天、渚、沙、猿、鸟，构成了一幅苍凉的秋景图，为全诗定下了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悲秋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的感情基调。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颔联极写肃穆萧森、空旷辽阔的景象，集中表现了秋天的典型特征。采用俯仰结合的手法，颇有疏宕之气。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颈联是对诗人一生颠沛流离生活的高度概括。此联中的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百年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和上一联中的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相互呼应：诗人的羁旅之愁与孤独之感，就像落叶和长江一样，推排不尽，驱赶不绝。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尾联进一步抒发了诗人的悲恨之情。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艰难苦恨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写出了诗人潦倒的生活之苦和无法释怀的家国之愁；因病戒酒后，诗人心中万般愁绪更是无以排解。自身之愁与国难之忧相互交融，诗人的感时伤世之情跃然纸上</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4164354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342509"/>
                <a:ext cx="11485848" cy="4060214"/>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琵琶行</a:t>
                </a:r>
                <a:r>
                  <a:rPr lang="zh-CN" altLang="zh-CN" b="1" dirty="0">
                    <a:solidFill>
                      <a:srgbClr val="F7931D"/>
                    </a:solidFill>
                    <a:latin typeface="Times New Roman" panose="02020603050405020304" pitchFamily="18" charset="0"/>
                    <a:ea typeface="仿宋" panose="02010609060101010101" pitchFamily="49" charset="-122"/>
                    <a:cs typeface="Times New Roman" panose="02020603050405020304" pitchFamily="18" charset="0"/>
                  </a:rPr>
                  <a:t>并序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白居易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元和十年，予左迁</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九江郡司马。</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明年</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秋，送客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湓</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口，闻舟中夜</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弹琵琶者，听其音，铮铮然</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有</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京都　　声</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。问其人，　　本长安倡女</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⑤</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，尝</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学</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342509"/>
                <a:ext cx="11485848" cy="4060214"/>
              </a:xfrm>
              <a:blipFill>
                <a:blip r:embed="rId2"/>
                <a:stretch>
                  <a:fillRect l="-796" r="-849" b="-300"/>
                </a:stretch>
              </a:blipFill>
            </p:spPr>
            <p:txBody>
              <a:bodyPr/>
              <a:lstStyle/>
              <a:p>
                <a:r>
                  <a:rPr lang="zh-CN" altLang="en-US">
                    <a:noFill/>
                  </a:rPr>
                  <a:t> </a:t>
                </a:r>
              </a:p>
            </p:txBody>
          </p:sp>
        </mc:Fallback>
      </mc:AlternateContent>
      <p:pic>
        <p:nvPicPr>
          <p:cNvPr id="3" name="译文.EPS" descr="id:2147489416;FounderCES"/>
          <p:cNvPicPr/>
          <p:nvPr/>
        </p:nvPicPr>
        <p:blipFill>
          <a:blip r:embed="rId3"/>
          <a:stretch>
            <a:fillRect/>
          </a:stretch>
        </p:blipFill>
        <p:spPr>
          <a:xfrm>
            <a:off x="343275" y="750689"/>
            <a:ext cx="1259840" cy="483235"/>
          </a:xfrm>
          <a:prstGeom prst="rect">
            <a:avLst/>
          </a:prstGeom>
        </p:spPr>
      </p:pic>
      <p:sp>
        <p:nvSpPr>
          <p:cNvPr id="4" name="内容占位符 1"/>
          <p:cNvSpPr txBox="1">
            <a:spLocks/>
          </p:cNvSpPr>
          <p:nvPr/>
        </p:nvSpPr>
        <p:spPr bwMode="auto">
          <a:xfrm>
            <a:off x="360854" y="2970818"/>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元和十年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815</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我被贬为江州司马。第二年秋天</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我到湓浦口</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送一个朋友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在深夜听见船中有人弹琵琶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听那声音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清脆动听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有京</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城长安流行的乐曲声调。问那个人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她自称</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原是长安歌女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曾跟穆、</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6438914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1402898"/>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曹两位技艺高超的乐师学弹琵琶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年纪渐大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姿色衰退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只好嫁给一</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个商人。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于是叫人摆酒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让她畅快地弹几支曲子。她弹奏完毕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十分忧郁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自述年轻时的欢乐事情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如今漂泊流落、面容消瘦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在江湖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中辗转迁徙。我由京官贬黜往地方任职已有两年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宁静安适</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安于现</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095224"/>
              </a:xfrm>
            </p:spPr>
            <p:txBody>
              <a:bodyPr/>
              <a:lstStyle/>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琵于穆、曹二　善才</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，年　长色衰，委身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⑦</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为　贾人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⑧</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妇。</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遂命　酒</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，使快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⑩</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弹　数曲。曲　　罢</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悯然</a:t>
                </a:r>
                <a:r>
                  <a:rPr lang="en-US" altLang="zh-CN" b="1" u="sng" baseline="30000" dirty="0">
                    <a:solidFill>
                      <a:srgbClr val="000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⑪</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，自叙少小时欢乐事，今漂沦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⑫</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憔　悴，转徙</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于江湖间。</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予　 　出　 　官</a:t>
                </a:r>
                <a14:m>
                  <m:oMath xmlns:m="http://schemas.openxmlformats.org/officeDocument/2006/math">
                    <m:sSup>
                      <m:sSupPr>
                        <m:ctrlPr>
                          <a:rPr lang="zh-CN" altLang="zh-CN" b="1" i="1" u="sng">
                            <a:solidFill>
                              <a:srgbClr val="000000"/>
                            </a:solidFill>
                            <a:effectLst/>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effectLst/>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effectLst/>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effectLst/>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⑬</m:t>
                            </m:r>
                          </m:sup>
                        </m:sSup>
                      </m:e>
                      <m:sup>
                        <m:r>
                          <m:rPr>
                            <m:nor/>
                          </m:rPr>
                          <a:rPr lang="en-US" altLang="zh-CN" b="1" i="0" u="sng" smtClean="0">
                            <a:solidFill>
                              <a:srgbClr val="000000"/>
                            </a:solidFill>
                            <a:effectLst/>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二　 年，恬然</a:t>
                </a:r>
                <a14:m>
                  <m:oMath xmlns:m="http://schemas.openxmlformats.org/officeDocument/2006/math">
                    <m:sSup>
                      <m:sSupPr>
                        <m:ctrlPr>
                          <a:rPr lang="zh-CN" altLang="zh-CN" b="1" i="1" u="sng">
                            <a:solidFill>
                              <a:srgbClr val="000000"/>
                            </a:solidFill>
                            <a:effectLst/>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effectLst/>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effectLst/>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effectLst/>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⑭</m:t>
                            </m:r>
                          </m:sup>
                        </m:sSup>
                      </m:e>
                      <m:sup>
                        <m:r>
                          <m:rPr>
                            <m:nor/>
                          </m:rPr>
                          <a:rPr lang="en-US" altLang="zh-CN" b="1" i="0" u="sng" smtClean="0">
                            <a:solidFill>
                              <a:srgbClr val="000000"/>
                            </a:solidFill>
                            <a:effectLst/>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　安</a:t>
                </a:r>
                <a:r>
                  <a:rPr lang="zh-CN"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effectLst/>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095224"/>
              </a:xfrm>
              <a:blipFill>
                <a:blip r:embed="rId2"/>
                <a:stretch>
                  <a:fillRect l="-796" r="-849" b="-193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43258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1870897"/>
              </a:xfrm>
            </p:spPr>
            <p:txBody>
              <a:bodyPr/>
              <a:lstStyle/>
              <a:p>
                <a:pPr lvl="0"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感　斯人　 言，是夕始　觉有迁　谪</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⑮</m:t>
                            </m:r>
                          </m:sup>
                        </m:sSup>
                      </m:e>
                      <m:sup>
                        <m:r>
                          <m:rPr>
                            <m:nor/>
                          </m:rPr>
                          <a:rPr lang="en-US" altLang="zh-CN" b="1" i="0" u="sng" baseline="30000" smtClean="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意。　因为　长</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句，歌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⑯</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以　赠之，凡六百一十六言</a:t>
                </a:r>
                <a:r>
                  <a:rPr lang="en-US" altLang="zh-CN" b="1" u="sng" baseline="30000" dirty="0">
                    <a:solidFill>
                      <a:srgbClr val="000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⑰</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⑱</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曰《琵琶行》。</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1870897"/>
              </a:xfrm>
              <a:blipFill>
                <a:blip r:embed="rId2"/>
                <a:stretch>
                  <a:fillRect l="-796" r="-849" b="-977"/>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30266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有感于她的话</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这天晚上才觉得有贬谪的意味。于是创作了这首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七言诗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作歌来送给她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总共六百一十六个字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命名为《琵琶行》。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93522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a:ln w="19050">
            <a:solidFill>
              <a:srgbClr val="EF412A"/>
            </a:solidFill>
            <a:prstDash val="dash"/>
          </a:ln>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左迁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贬官、降职的委婉说法。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第二年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今年的下一年。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时间名词做状语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在夜里。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京都声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唐代京城长安流行的乐曲声调。</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kern="100" dirty="0" err="1">
                <a:latin typeface="宋体" panose="02010600030101010101" pitchFamily="2" charset="-122"/>
                <a:ea typeface="宋体" panose="02010600030101010101" pitchFamily="2" charset="-122"/>
              </a:rPr>
              <a:t>ā</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歌女。倡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古代歌舞艺人。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善才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当时对技艺高超的乐师的称呼</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委身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托身。这里是嫁人的意思。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ɡǔ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商人。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命酒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叫人摆酒。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畅快。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悯然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忧郁的样子。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漂沦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漂泊流落。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⑬</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出官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京官贬黜往地方任职。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恬然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宁静安适的样子。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迁谪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官吏因罪降职并流放。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⑯</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名词做动词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作歌。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⑰</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⑱</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命名。</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2"/>
          <p:cNvSpPr txBox="1">
            <a:spLocks/>
          </p:cNvSpPr>
          <p:nvPr/>
        </p:nvSpPr>
        <p:spPr bwMode="auto">
          <a:xfrm>
            <a:off x="360854" y="467501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交代了故事发生的时间、地点、人物及本诗的写作动机和成诗经过，概述了琵琶女的身世，为全诗奠定了凄凉伤感的感情基调。</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4810854"/>
            <a:ext cx="899795" cy="421640"/>
          </a:xfrm>
          <a:prstGeom prst="rect">
            <a:avLst/>
          </a:prstGeom>
        </p:spPr>
      </p:pic>
    </p:spTree>
    <p:extLst>
      <p:ext uri="{BB962C8B-B14F-4D97-AF65-F5344CB8AC3E}">
        <p14:creationId xmlns:p14="http://schemas.microsoft.com/office/powerpoint/2010/main" val="2509764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3424634"/>
          </a:xfrm>
          <a:prstGeom prst="rect">
            <a:avLst/>
          </a:prstGeom>
        </p:spPr>
      </p:pic>
      <p:sp>
        <p:nvSpPr>
          <p:cNvPr id="2" name="内容占位符 1"/>
          <p:cNvSpPr>
            <a:spLocks noGrp="1"/>
          </p:cNvSpPr>
          <p:nvPr>
            <p:ph idx="1"/>
          </p:nvPr>
        </p:nvSpPr>
        <p:spPr>
          <a:xfrm>
            <a:off x="360854" y="1541115"/>
            <a:ext cx="11485848" cy="2792239"/>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二字暗含失意之情，点出了诗人仕途的坎坷与人生的不幸。</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听其音：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京都声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让诗人倍感亲切，熟悉的声音使诗人想起自己从前在京城做官的日子。问其人：诗人了解到琵琶女的悲凉身世，为下文作铺垫。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诗前小序，共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字，交代了写作主题：同情琵琶女，控诉社会现实，抒发失意、苦闷之情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34118970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2907271"/>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浔阳江头夜送客，枫叶　荻花秋　瑟瑟</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主人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下马</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客在船，举酒欲饮　无　管弦。</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醉不成欢　惨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将</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别，别　时　茫茫　江浸　月。</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2907271"/>
              </a:xfrm>
              <a:blipFill>
                <a:blip r:embed="rId2"/>
                <a:stretch>
                  <a:fillRect l="-796" r="-849" b="-839"/>
                </a:stretch>
              </a:blipFill>
            </p:spPr>
            <p:txBody>
              <a:bodyPr/>
              <a:lstStyle/>
              <a:p>
                <a:r>
                  <a:rPr lang="zh-CN" altLang="en-US">
                    <a:noFill/>
                  </a:rPr>
                  <a:t> </a:t>
                </a:r>
              </a:p>
            </p:txBody>
          </p:sp>
        </mc:Fallback>
      </mc:AlternateContent>
      <p:sp>
        <p:nvSpPr>
          <p:cNvPr id="6" name="内容占位符 2"/>
          <p:cNvSpPr txBox="1">
            <a:spLocks/>
          </p:cNvSpPr>
          <p:nvPr/>
        </p:nvSpPr>
        <p:spPr bwMode="auto">
          <a:xfrm>
            <a:off x="360854" y="1268760"/>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夜晚在浔阳江边送别客人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枫叶和荻花在秋风里瑟瑟作响。我和客人下</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马走进船中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举杯想要喝酒却没有音乐助兴。醉了却不欢快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悲伤即将分别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分别的时候月影沉浸在茫茫的江水里。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38406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瑟瑟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形容微风吹动的声音。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主人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白居易自指。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段析.EPS" descr="id:2147489887;FounderCES"/>
          <p:cNvPicPr/>
          <p:nvPr/>
        </p:nvPicPr>
        <p:blipFill>
          <a:blip r:embed="rId2"/>
          <a:stretch>
            <a:fillRect/>
          </a:stretch>
        </p:blipFill>
        <p:spPr>
          <a:xfrm>
            <a:off x="334566" y="1513247"/>
            <a:ext cx="899795" cy="421640"/>
          </a:xfrm>
          <a:prstGeom prst="rect">
            <a:avLst/>
          </a:prstGeom>
        </p:spPr>
      </p:pic>
      <p:sp>
        <p:nvSpPr>
          <p:cNvPr id="4" name="内容占位符 3"/>
          <p:cNvSpPr txBox="1">
            <a:spLocks/>
          </p:cNvSpPr>
          <p:nvPr/>
        </p:nvSpPr>
        <p:spPr bwMode="auto">
          <a:xfrm>
            <a:off x="360693" y="141277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叙送别之事，写江边秋景，渲染凄清氛围，抒发离别之情。</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095101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2934330"/>
          </a:xfrm>
          <a:prstGeom prst="rect">
            <a:avLst/>
          </a:prstGeom>
        </p:spPr>
      </p:pic>
      <p:sp>
        <p:nvSpPr>
          <p:cNvPr id="2" name="内容占位符 1"/>
          <p:cNvSpPr>
            <a:spLocks noGrp="1"/>
          </p:cNvSpPr>
          <p:nvPr>
            <p:ph idx="1"/>
          </p:nvPr>
        </p:nvSpPr>
        <p:spPr>
          <a:xfrm>
            <a:off x="360854" y="980728"/>
            <a:ext cx="11485848" cy="2862322"/>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浔阳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句交代了时间、地点、人物、事件。随后诗人选取枫叶、荻花来点染环境，描绘了萧瑟的清秋景象。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主人下马客在船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运用了互文的手法。</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管弦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运用了借代的手法，代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音乐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82000"/>
                </a:solidFill>
                <a:latin typeface="MS Mincho" panose="02020609040205080304" pitchFamily="49" charset="-128"/>
                <a:ea typeface="宋体" panose="02010600030101010101" pitchFamily="2" charset="-122"/>
                <a:cs typeface="Times New Roman" panose="02020603050405020304" pitchFamily="18" charset="0"/>
              </a:rPr>
              <a:t>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字直接点明了人物此时的心绪</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779841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5168210"/>
              </a:xfrm>
            </p:spPr>
            <p:txBody>
              <a:bodyPr/>
              <a:lstStyle/>
              <a:p>
                <a:pPr indent="627063"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忽　闻水　上　琵琶声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主人忘归客</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ea typeface="Times New Roman" panose="02020603050405020304" pitchFamily="18" charset="0"/>
                </a:endParaRPr>
              </a:p>
              <a:p>
                <a:pPr algn="dist"/>
                <a:r>
                  <a:rPr lang="zh-CN" altLang="zh-CN" b="1" u="sng" dirty="0" smtClean="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发。　寻　声　　　暗问弹者谁</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琵琶声</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停</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欲　　语　　　迟。　</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移</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船相近邀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相</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见</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添酒回灯</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重开</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宴。千呼万唤始出来</a:t>
                </a:r>
                <a:r>
                  <a:rPr lang="zh-CN"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抱琵琶半　遮面。</a:t>
                </a:r>
                <a:r>
                  <a:rPr lang="en-US" altLang="zh-CN" b="1" u="sng" baseline="30000" dirty="0">
                    <a:solidFill>
                      <a:srgbClr val="EF3E22"/>
                    </a:solidFill>
                    <a:uFill>
                      <a:solidFill>
                        <a:srgbClr val="000000"/>
                      </a:solidFill>
                    </a:uFill>
                    <a:latin typeface="MS Mincho" panose="02020609040205080304" pitchFamily="49" charset="-128"/>
                    <a:cs typeface="Times New Roman" panose="02020603050405020304" pitchFamily="18" charset="0"/>
                  </a:rPr>
                  <a:t>❼</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转轴拨弦</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三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两</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5168210"/>
              </a:xfrm>
              <a:blipFill>
                <a:blip r:embed="rId2"/>
                <a:stretch>
                  <a:fillRect l="-796" r="-849"/>
                </a:stretch>
              </a:blipFill>
            </p:spPr>
            <p:txBody>
              <a:bodyPr/>
              <a:lstStyle/>
              <a:p>
                <a:r>
                  <a:rPr lang="zh-CN" altLang="en-US">
                    <a:noFill/>
                  </a:rPr>
                  <a:t> </a:t>
                </a:r>
              </a:p>
            </p:txBody>
          </p:sp>
        </mc:Fallback>
      </mc:AlternateContent>
      <p:sp>
        <p:nvSpPr>
          <p:cNvPr id="6" name="内容占位符 1"/>
          <p:cNvSpPr txBox="1">
            <a:spLocks/>
          </p:cNvSpPr>
          <p:nvPr/>
        </p:nvSpPr>
        <p:spPr bwMode="auto">
          <a:xfrm>
            <a:off x="360854" y="1251922"/>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忽然听到江面上传来的阵阵琵琶声响</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我听得忘记归返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我的朋友也</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无心开船。我俩探寻琵琶声</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何处而来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低声询问是谁在奏弹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琵琶声停了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可是弹奏者将要回答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又有些迟疑。我俩急忙把船划过去邀请弹奏者出来相</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斟满了酒</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重新掌灯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重新摆开了酒宴。千呼万唤</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琵琶女这才走了过来</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怀中抱着琵琶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还遮住了她半张面容。她拧转弦轴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拨动弦丝</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轻轻地试弹了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17261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62228"/>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《登　　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唐代宗大历二年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767</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秋，杜甫病卧夔州。</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身体的病痛，生活的艰辛，时局的动荡，兵乱的不断和壮志未酬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，所有这些都像沉重的阴云时时压在他的心头，使诗人备受摧残。这一年的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重阳节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，杜甫感慨万千，独自登高，写下了这首即景伤怀的七言律诗，以排遣心中的郁闷与愁苦。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《琵琶行</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7931D"/>
                </a:solidFill>
                <a:latin typeface="Times New Roman" panose="02020603050405020304" pitchFamily="18" charset="0"/>
                <a:ea typeface="楷体" panose="02010609060101010101" pitchFamily="49" charset="-122"/>
                <a:cs typeface="Times New Roman" panose="02020603050405020304" pitchFamily="18" charset="0"/>
              </a:rPr>
              <a:t>并序</a:t>
            </a:r>
            <a:r>
              <a:rPr lang="en-US" altLang="zh-CN" b="1" dirty="0">
                <a:solidFill>
                  <a:srgbClr val="F7931D"/>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F7931D"/>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对于遭贬，白居易既感伤又愤慨。到江州后一年的生活更使他感受到世态炎凉，满腔怨愤无处倾诉。元和十一年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816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秋，诗人送客湓浦口，遇到琵琶女，</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由其身世遭遇联想到自己仕途的坎坷失意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，顿时有</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同是天涯沦落人</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之感，于是创作此诗。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5329729"/>
              </a:xfrm>
            </p:spPr>
            <p:txBody>
              <a:bodyPr/>
              <a:lstStyle/>
              <a:p>
                <a:pPr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声</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未成曲调　先有　情。弦弦掩抑</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声声</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思</a:t>
                </a:r>
                <a: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似诉平生　不得志。低眉信手</a:t>
                </a:r>
                <a14:m>
                  <m:oMath xmlns:m="http://schemas.openxmlformats.org/officeDocument/2006/math">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sSup>
                          <m:sSupPr>
                            <m:ctrlPr>
                              <a:rPr lang="zh-CN" altLang="zh-CN" b="1" i="1" u="sng">
                                <a:uFill>
                                  <a:solidFill>
                                    <a:srgbClr val="000000"/>
                                  </a:solidFill>
                                </a:uFill>
                                <a:latin typeface="Cambria Math" panose="02040503050406030204" pitchFamily="18" charset="0"/>
                                <a:ea typeface="Cambria Math" panose="020405030504060302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续续</a:t>
                </a:r>
                <a:r>
                  <a:rPr lang="zh-CN" altLang="zh-CN" b="1" u="sng" dirty="0">
                    <a:solidFill>
                      <a:srgbClr val="000000"/>
                    </a:solidFill>
                    <a:uFill>
                      <a:solidFill>
                        <a:srgbClr val="000000"/>
                      </a:solidFill>
                    </a:uFill>
                    <a:ea typeface="Times New Roman" panose="02020603050405020304" pitchFamily="18" charset="0"/>
                  </a:rPr>
                  <a:t> </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弹</a:t>
                </a:r>
                <a:r>
                  <a:rPr lang="en-US" altLang="zh-CN" b="1" u="sng" baseline="30000" dirty="0">
                    <a:solidFill>
                      <a:srgbClr val="000000"/>
                    </a:solidFill>
                    <a:uFill>
                      <a:solidFill>
                        <a:srgbClr val="000000"/>
                      </a:solidFill>
                    </a:uFill>
                    <a:latin typeface="宋体" panose="02010600030101010101" pitchFamily="2" charset="-122"/>
                    <a:cs typeface="Times New Roman" panose="02020603050405020304" pitchFamily="18" charset="0"/>
                  </a:rPr>
                  <a:t>⑥</a:t>
                </a:r>
                <a:r>
                  <a:rPr lang="zh-CN" altLang="zh-CN" b="1" u="sng" dirty="0">
                    <a:solidFill>
                      <a:srgbClr val="000000"/>
                    </a:solidFill>
                    <a:uFill>
                      <a:solidFill>
                        <a:srgbClr val="000000"/>
                      </a:solidFill>
                    </a:uFill>
                    <a:ea typeface="宋体" panose="02010600030101010101" pitchFamily="2" charset="-122"/>
                    <a:cs typeface="Times New Roman" panose="02020603050405020304" pitchFamily="18" charset="0"/>
                  </a:rPr>
                  <a:t>，</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说</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尽心</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中无限事。</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轻拢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⑦</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慢捻</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⑧</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宋体" panose="02010600030101010101" pitchFamily="2" charset="-122"/>
                              </a:rPr>
                              <m:t>⑨</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复挑</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⑩</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，初</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《霓裳》</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后　《六　幺》。</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❽</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大弦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⑪</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嘈嘈</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⑫</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如急　雨，</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小</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⑬</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切切</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⑭</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如私语。嘈嘈切　切　错　杂　弹，大</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珠</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5329729"/>
              </a:xfrm>
              <a:blipFill>
                <a:blip r:embed="rId2"/>
                <a:stretch>
                  <a:fillRect l="-796" r="-849"/>
                </a:stretch>
              </a:blipFill>
            </p:spPr>
            <p:txBody>
              <a:bodyPr/>
              <a:lstStyle/>
              <a:p>
                <a:r>
                  <a:rPr lang="zh-CN" altLang="en-US">
                    <a:noFill/>
                  </a:rPr>
                  <a:t> </a:t>
                </a:r>
              </a:p>
            </p:txBody>
          </p:sp>
        </mc:Fallback>
      </mc:AlternateContent>
      <p:sp>
        <p:nvSpPr>
          <p:cNvPr id="3" name="内容占位符 3"/>
          <p:cNvSpPr txBox="1">
            <a:spLocks/>
          </p:cNvSpPr>
          <p:nvPr/>
        </p:nvSpPr>
        <p:spPr bwMode="auto">
          <a:xfrm>
            <a:off x="360854" y="1375023"/>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三两声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还没有成什么曲调</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便流露出无限的深情。弦弦低沉忧郁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声声情思</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深长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好像在诉说着她一生的不幸。她低着头随手连续不断地弹奏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仿佛要</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道出心中的无限苦痛。她轻轻地拢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慢慢地捻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一会儿抹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一会儿挑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先弹名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曲《霓裳羽衣曲》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再弹舞曲《六幺令》。大弦声音沉重舒长如阵阵急雨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小弦</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声音轻细急促如声声私语。嘈嘈切切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是她把大弦小弦交错地拨弹</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声音清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6181153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5241050"/>
              </a:xfrm>
            </p:spPr>
            <p:txBody>
              <a:bodyPr/>
              <a:lstStyle/>
              <a:p>
                <a:pPr lvl="0"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小珠　落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盘。</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❾</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间关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⑮</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莺　语花　底　滑</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幽咽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⑯</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泉流冰下　难。冰　泉　　冷　涩弦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凝</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绝，凝绝不通　声　暂　　歇。别　有　幽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愁</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暗　恨　　生，此时无声　胜　有　声</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❿</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银瓶</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乍</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破</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水浆　迸，铁骑突出　刀　枪　鸣。曲终收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拨</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5241050"/>
              </a:xfrm>
              <a:blipFill>
                <a:blip r:embed="rId2"/>
                <a:stretch>
                  <a:fillRect l="-796" r="-849"/>
                </a:stretch>
              </a:blipFill>
            </p:spPr>
            <p:txBody>
              <a:bodyPr/>
              <a:lstStyle/>
              <a:p>
                <a:r>
                  <a:rPr lang="zh-CN" altLang="en-US">
                    <a:noFill/>
                  </a:rPr>
                  <a:t> </a:t>
                </a:r>
              </a:p>
            </p:txBody>
          </p:sp>
        </mc:Fallback>
      </mc:AlternateContent>
      <p:sp>
        <p:nvSpPr>
          <p:cNvPr id="3" name="内容占位符 5"/>
          <p:cNvSpPr txBox="1">
            <a:spLocks/>
          </p:cNvSpPr>
          <p:nvPr/>
        </p:nvSpPr>
        <p:spPr bwMode="auto">
          <a:xfrm>
            <a:off x="360854" y="1366314"/>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脆圆润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就像大小珠子落在玉盘上。</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音调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像黄莺在花下啼叫一样婉转流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像幽咽的泉水在冰下艰难流过。像冰下的泉水又冷又涩不能畅流</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弦似</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乎凝结不动了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四周冷冷静静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一切声音都暂时停歇。琵琶女又涌出了一片</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隐藏在心内的怨恨幽情</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这时候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虽然没有声响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但却胜过了有声。像银瓶突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然破裂</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水浆迸射一样</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像铁骑突然冲出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刀枪齐鸣一般。乐曲终了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用拨子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494611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1850315"/>
              </a:xfrm>
            </p:spPr>
            <p:txBody>
              <a:bodyPr/>
              <a:lstStyle/>
              <a:p>
                <a:pPr lvl="0" algn="dist"/>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当　心</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⑰</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画，　四弦一　声　如　裂　　帛</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⓫</m:t>
                        </m:r>
                      </m:sup>
                    </m:sSup>
                  </m:oMath>
                </a14:m>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东</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船西　舫悄无言，唯见江　心　秋　月白</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⓬</m:t>
                        </m:r>
                      </m:sup>
                    </m:sSup>
                  </m:oMath>
                </a14:m>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1850315"/>
              </a:xfrm>
              <a:blipFill>
                <a:blip r:embed="rId2"/>
                <a:stretch>
                  <a:fillRect l="-796" b="-1316"/>
                </a:stretch>
              </a:blipFill>
            </p:spPr>
            <p:txBody>
              <a:bodyPr/>
              <a:lstStyle/>
              <a:p>
                <a:r>
                  <a:rPr lang="zh-CN" altLang="en-US">
                    <a:noFill/>
                  </a:rPr>
                  <a:t> </a:t>
                </a:r>
              </a:p>
            </p:txBody>
          </p:sp>
        </mc:Fallback>
      </mc:AlternateContent>
      <p:sp>
        <p:nvSpPr>
          <p:cNvPr id="3" name="内容占位符 6"/>
          <p:cNvSpPr txBox="1">
            <a:spLocks/>
          </p:cNvSpPr>
          <p:nvPr/>
        </p:nvSpPr>
        <p:spPr bwMode="auto">
          <a:xfrm>
            <a:off x="360854" y="1295290"/>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在琵琶的中间部位划过四弦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四根弦同时发声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像撕裂丝绸一样尖锐、清厉。</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周围大小船上的人悄然无声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只有江面上那一轮秋月格外明净、洁白。</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493011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a:ln w="19050">
            <a:solidFill>
              <a:srgbClr val="EF412A"/>
            </a:solidFill>
            <a:prstDash val="dash"/>
          </a:ln>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重新掌灯。回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转轴拨弦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拧转弦轴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拨动弦丝。这里指调弦校音。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掩抑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声音低沉。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深长的情思。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信手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随手。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续续弹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连续弹奏。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扣弦。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揉弦。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顺手下拨。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⑩</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反手回拨。</a:t>
            </a:r>
            <a:r>
              <a:rPr lang="en-US" altLang="zh-CN" b="1" dirty="0">
                <a:solidFill>
                  <a:srgbClr val="000000"/>
                </a:solidFill>
                <a:latin typeface="MS Mincho" panose="02020609040205080304" pitchFamily="49" charset="-128"/>
                <a:ea typeface="宋体" panose="02010600030101010101" pitchFamily="2" charset="-122"/>
                <a:cs typeface="Times New Roman" panose="02020603050405020304" pitchFamily="18" charset="0"/>
              </a:rPr>
              <a:t>⑪</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琵琶四根弦中的粗弦。</a:t>
            </a:r>
            <a:r>
              <a:rPr lang="en-US" altLang="zh-CN" b="1" dirty="0">
                <a:solidFill>
                  <a:srgbClr val="000000"/>
                </a:solidFill>
                <a:latin typeface="MS Mincho" panose="02020609040205080304" pitchFamily="49" charset="-128"/>
                <a:ea typeface="宋体" panose="02010600030101010101" pitchFamily="2" charset="-122"/>
                <a:cs typeface="Times New Roman" panose="02020603050405020304" pitchFamily="18" charset="0"/>
              </a:rPr>
              <a:t>⑫</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嘈嘈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形容声音沉重舒长。</a:t>
            </a:r>
            <a:r>
              <a:rPr lang="en-US" altLang="zh-CN" b="1" dirty="0">
                <a:solidFill>
                  <a:srgbClr val="000000"/>
                </a:solidFill>
                <a:latin typeface="MS Mincho" panose="02020609040205080304" pitchFamily="49" charset="-128"/>
                <a:ea typeface="宋体" panose="02010600030101010101" pitchFamily="2" charset="-122"/>
                <a:cs typeface="Times New Roman" panose="02020603050405020304" pitchFamily="18" charset="0"/>
              </a:rPr>
              <a:t>⑬</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琵琶上的细弦。</a:t>
            </a:r>
            <a:r>
              <a:rPr lang="en-US" altLang="zh-CN" b="1" dirty="0">
                <a:solidFill>
                  <a:srgbClr val="000000"/>
                </a:solidFill>
                <a:latin typeface="MS Mincho" panose="02020609040205080304" pitchFamily="49" charset="-128"/>
                <a:ea typeface="宋体" panose="02010600030101010101" pitchFamily="2" charset="-122"/>
                <a:cs typeface="Times New Roman" panose="02020603050405020304" pitchFamily="18" charset="0"/>
              </a:rPr>
              <a:t>⑭</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切切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形容声音轻细急促。</a:t>
            </a:r>
            <a:r>
              <a:rPr lang="en-US" altLang="zh-CN" b="1" dirty="0">
                <a:solidFill>
                  <a:srgbClr val="000000"/>
                </a:solidFill>
                <a:latin typeface="MS Mincho" panose="02020609040205080304" pitchFamily="49" charset="-128"/>
                <a:ea typeface="宋体" panose="02010600030101010101" pitchFamily="2" charset="-122"/>
                <a:cs typeface="Times New Roman" panose="02020603050405020304" pitchFamily="18" charset="0"/>
              </a:rPr>
              <a:t>⑮</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间关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形容鸟鸣婉转。</a:t>
            </a:r>
            <a:r>
              <a:rPr lang="en-US" altLang="zh-CN" b="1" dirty="0">
                <a:solidFill>
                  <a:srgbClr val="000000"/>
                </a:solidFill>
                <a:latin typeface="MS Mincho" panose="02020609040205080304" pitchFamily="49" charset="-128"/>
                <a:ea typeface="宋体" panose="02010600030101010101" pitchFamily="2" charset="-122"/>
                <a:cs typeface="Times New Roman" panose="02020603050405020304" pitchFamily="18" charset="0"/>
              </a:rPr>
              <a:t>⑯</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幽咽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形容乐声梗塞不畅</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MS Mincho" panose="02020609040205080304" pitchFamily="49" charset="-128"/>
                <a:ea typeface="宋体" panose="02010600030101010101" pitchFamily="2" charset="-122"/>
                <a:cs typeface="Times New Roman" panose="02020603050405020304" pitchFamily="18" charset="0"/>
              </a:rPr>
              <a:t>⑰</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的中心。今义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小心、留神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胸部的正中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泛指正中间。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7"/>
          <p:cNvSpPr txBox="1">
            <a:spLocks/>
          </p:cNvSpPr>
          <p:nvPr/>
        </p:nvSpPr>
        <p:spPr bwMode="auto">
          <a:xfrm>
            <a:off x="360854" y="417561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写诗人与琵琶女相见及听她弹奏的情形。重点写乐声的变化。诗人运用了大量的拟声词和比喻手法，生动地表现了琵琶女高超的弹奏技巧和她弹奏的音乐所具有的震撼人心的力量。</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4285319"/>
            <a:ext cx="899795" cy="421640"/>
          </a:xfrm>
          <a:prstGeom prst="rect">
            <a:avLst/>
          </a:prstGeom>
        </p:spPr>
      </p:pic>
    </p:spTree>
    <p:extLst>
      <p:ext uri="{BB962C8B-B14F-4D97-AF65-F5344CB8AC3E}">
        <p14:creationId xmlns:p14="http://schemas.microsoft.com/office/powerpoint/2010/main" val="26027276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5040560"/>
          </a:xfrm>
          <a:prstGeom prst="rect">
            <a:avLst/>
          </a:prstGeom>
        </p:spPr>
      </p:pic>
      <p:sp>
        <p:nvSpPr>
          <p:cNvPr id="2" name="内容占位符 1"/>
          <p:cNvSpPr>
            <a:spLocks noGrp="1"/>
          </p:cNvSpPr>
          <p:nvPr>
            <p:ph idx="1"/>
          </p:nvPr>
        </p:nvSpPr>
        <p:spPr>
          <a:xfrm>
            <a:off x="360854" y="980728"/>
            <a:ext cx="11485848" cy="4842031"/>
          </a:xfrm>
        </p:spPr>
        <p:txBody>
          <a:bodyPr/>
          <a:lstStyle/>
          <a:p>
            <a:pPr hangingPunct="0">
              <a:lnSpc>
                <a:spcPct val="130000"/>
              </a:lnSpc>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等一系列动词，形象地表现了诗人听到琵琶声的欣喜之情和急欲与琵琶女相见的迫切心情；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欲语迟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始出来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半遮面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等一系列动作，形象、细腻地描绘出琵琶女矛盾、复杂的心理和羞涩、矜持的情态。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掩抑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写曲调沉郁，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声声思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写愁情之多，确定了琵琶女所弹奏音乐的基调和主题。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低眉信手续续弹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轻拢慢捻抹复挑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表现了琵琶女弹奏技巧的娴熟。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嘈嘈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切切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等叠词来模拟乐声，强化听觉效果；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如急雨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如私语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等比喻，使乐声更加形象化。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大珠小珠落玉盘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使视觉形象与听觉形象相通，令人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不暇接。这四句描写乐声由沉重舒长到轻细急促，纷繁清脆；感情由悲愤到凄凉，而后倾泻而出，达到演奏和情感的高潮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467433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4104456"/>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80728"/>
                <a:ext cx="11485848" cy="3907736"/>
              </a:xfrm>
            </p:spPr>
            <p:txBody>
              <a:bodyPr/>
              <a:lstStyle/>
              <a:p>
                <a:pPr hangingPunct="0">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❿</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间关莺语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幽咽泉流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冰泉冷涩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三个比喻，使感情由悲愤凄苦转为哀怨，进而转为凄楚难言，以至无声。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别有幽愁暗恨生，此时无声胜有声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既写出了乐曲因幽咽低沉而暂停，也写出了琵琶女情感的极度压抑，还写出了诗人的入迷和欣赏水平的高超。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⓫</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运用比喻的修辞手法，描写突然发出的雄壮激越的乐声，使演奏再次出现高潮。由凄楚无声到激昂愤慨，凄厉无尽，余味无穷，演奏也在高潮中陡然结束。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r>
                      <m:rPr>
                        <m:nor/>
                      </m:rPr>
                      <a:rPr lang="zh-CN" altLang="zh-CN" b="1">
                        <a:solidFill>
                          <a:srgbClr val="FF0000"/>
                        </a:solidFill>
                        <a:latin typeface="Times New Roman" panose="02020603050405020304" pitchFamily="18" charset="0"/>
                        <a:ea typeface="MS Mincho" panose="02020609040205080304" pitchFamily="49" charset="-128"/>
                        <a:cs typeface="MS Mincho" panose="02020609040205080304" pitchFamily="49" charset="-128"/>
                      </a:rPr>
                      <m:t>⓬</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悄无言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写听众的反应，用简练的笔墨来突出琵琶声感人至深的艺术效果</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980728"/>
                <a:ext cx="11485848" cy="3907736"/>
              </a:xfrm>
              <a:blipFill>
                <a:blip r:embed="rId3"/>
                <a:stretch>
                  <a:fillRect l="-796" r="-849" b="-2184"/>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9925054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内容占位符 9"/>
              <p:cNvSpPr>
                <a:spLocks noGrp="1"/>
              </p:cNvSpPr>
              <p:nvPr>
                <p:ph idx="1"/>
              </p:nvPr>
            </p:nvSpPr>
            <p:spPr>
              <a:xfrm>
                <a:off x="360854" y="746120"/>
                <a:ext cx="11485848" cy="5205912"/>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沉　吟放　拨 　插 弦中，整顿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衣裳</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起</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敛容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⓭</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自言本是京城女，家在虾蟆陵下住</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十三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学得琵琶成，名属教坊第一部。曲罢　曾教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善</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才服，妆成每　　被秋娘</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妒。五陵</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年少</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争</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缠　头</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③</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，一曲　红绡不知数。钿</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头</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0" name="内容占位符 9"/>
              <p:cNvSpPr>
                <a:spLocks noGrp="1" noRot="1" noChangeAspect="1" noMove="1" noResize="1" noEditPoints="1" noAdjustHandles="1" noChangeArrowheads="1" noChangeShapeType="1" noTextEdit="1"/>
              </p:cNvSpPr>
              <p:nvPr>
                <p:ph idx="1"/>
              </p:nvPr>
            </p:nvSpPr>
            <p:spPr>
              <a:xfrm>
                <a:off x="360854" y="746120"/>
                <a:ext cx="11485848" cy="5205912"/>
              </a:xfrm>
              <a:blipFill>
                <a:blip r:embed="rId2"/>
                <a:stretch>
                  <a:fillRect l="-796" r="-849"/>
                </a:stretch>
              </a:blipFill>
            </p:spPr>
            <p:txBody>
              <a:bodyPr/>
              <a:lstStyle/>
              <a:p>
                <a:r>
                  <a:rPr lang="zh-CN" altLang="en-US">
                    <a:noFill/>
                  </a:rPr>
                  <a:t> </a:t>
                </a:r>
              </a:p>
            </p:txBody>
          </p:sp>
        </mc:Fallback>
      </mc:AlternateContent>
      <p:sp>
        <p:nvSpPr>
          <p:cNvPr id="11" name="内容占位符 9"/>
          <p:cNvSpPr txBox="1">
            <a:spLocks/>
          </p:cNvSpPr>
          <p:nvPr/>
        </p:nvSpPr>
        <p:spPr bwMode="auto">
          <a:xfrm>
            <a:off x="360854" y="1285597"/>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琵琶女满腹心事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欲言又止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将拨子插在弦中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整理衣裳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站起来显出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端庄的脸色。她说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我本是京城里的一位歌女</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家住在长安城东南的虾蟆陵。</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十三岁学会了弹琵琶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教坊第一队里就有我的名字。一曲弹罢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常常使琵琶</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大师赞赏佩服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打扮起来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总免不了被貌美的歌伎嫉妒。京城富家豪族子弟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争先恐后地打赏我锦帛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一首曲子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赢得的红绡多得不知其数。上端镶着花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4260003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内容占位符 9"/>
              <p:cNvSpPr>
                <a:spLocks noGrp="1"/>
              </p:cNvSpPr>
              <p:nvPr>
                <p:ph idx="1"/>
              </p:nvPr>
            </p:nvSpPr>
            <p:spPr>
              <a:xfrm>
                <a:off x="360854" y="746120"/>
                <a:ext cx="11485848" cy="5168210"/>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银　篦　　击节碎，血色罗裙　翻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酒</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⓮</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今年欢笑复明年，　秋月春风　等闲</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度</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。弟走从军　阿姨死，暮去朝来颜　色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故</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。门前冷落　鞍　马稀，老大</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嫁作商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妇。商人重利轻别　离，前月浮梁　　买</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茶</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0" name="内容占位符 9"/>
              <p:cNvSpPr>
                <a:spLocks noGrp="1" noRot="1" noChangeAspect="1" noMove="1" noResize="1" noEditPoints="1" noAdjustHandles="1" noChangeArrowheads="1" noChangeShapeType="1" noTextEdit="1"/>
              </p:cNvSpPr>
              <p:nvPr>
                <p:ph idx="1"/>
              </p:nvPr>
            </p:nvSpPr>
            <p:spPr>
              <a:xfrm>
                <a:off x="360854" y="746120"/>
                <a:ext cx="11485848" cy="5168210"/>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31007"/>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钿的银质发篦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随着音乐</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打拍子时敲碎了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红色罗裙</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泼翻了酒被沾</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污。一年又一年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时光在欢笑中悄悄流逝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美好的年华岁月就这样随随便便</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消逝。后来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弟弟从了军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教坊的头目不幸死去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时光流逝</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我一天天容貌衰</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老。从此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门前冷落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京城富家豪族子弟很少来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我年纪大了</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无可奈何就嫁</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给了商人。商人以利为重</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把离别看得很轻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上个月</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就到浮梁那个地方买茶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9526453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内容占位符 9"/>
              <p:cNvSpPr>
                <a:spLocks noGrp="1"/>
              </p:cNvSpPr>
              <p:nvPr>
                <p:ph idx="1"/>
              </p:nvPr>
            </p:nvSpPr>
            <p:spPr>
              <a:xfrm>
                <a:off x="360854" y="746120"/>
                <a:ext cx="11485848" cy="2937727"/>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去</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。去来江口守空船，绕　船　月明</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江水</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寒</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⓯</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夜深忽梦少年事，梦　　啼　妆　泪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红阑干</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⓰</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10" name="内容占位符 9"/>
              <p:cNvSpPr>
                <a:spLocks noGrp="1" noRot="1" noChangeAspect="1" noMove="1" noResize="1" noEditPoints="1" noAdjustHandles="1" noChangeArrowheads="1" noChangeShapeType="1" noTextEdit="1"/>
              </p:cNvSpPr>
              <p:nvPr>
                <p:ph idx="1"/>
              </p:nvPr>
            </p:nvSpPr>
            <p:spPr>
              <a:xfrm>
                <a:off x="360854" y="746120"/>
                <a:ext cx="11485848" cy="2937727"/>
              </a:xfrm>
              <a:blipFill>
                <a:blip r:embed="rId2"/>
                <a:stretch>
                  <a:fillRect l="-796" r="-849" b="-415"/>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251922"/>
            <a:ext cx="1148584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去了。他走了以后</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撇下我守着空船头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只有那明月罩船身</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冷冰冰的江水伴</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忧愁。深夜里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忽然梦见当年的风流事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从梦中哭醒</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搽了胭脂粉的脸上流满</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了一道道红色的泪痕。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493364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a:ln w="19050">
            <a:solidFill>
              <a:srgbClr val="EF412A"/>
            </a:solidFill>
            <a:prstDash val="dash"/>
          </a:ln>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整顿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整理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使紊乱的变为整齐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使不健全的健全起来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多指组织、纪律、作风等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秋娘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唐代歌妓常用的名字。这里是对善歌貌美歌伎的通称</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缠头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古代对歌伎舞女打赏用的锦帛。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随随便便。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老大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年纪大了。今义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年老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排行第一的人。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从所在地到别的地方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阑干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纵横散乱的样子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交错的样子。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3"/>
          <p:cNvSpPr txBox="1">
            <a:spLocks/>
          </p:cNvSpPr>
          <p:nvPr/>
        </p:nvSpPr>
        <p:spPr bwMode="auto">
          <a:xfrm>
            <a:off x="360854" y="357301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琵琶女倾诉身世。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3681559"/>
            <a:ext cx="899795" cy="421640"/>
          </a:xfrm>
          <a:prstGeom prst="rect">
            <a:avLst/>
          </a:prstGeom>
        </p:spPr>
      </p:pic>
    </p:spTree>
    <p:extLst>
      <p:ext uri="{BB962C8B-B14F-4D97-AF65-F5344CB8AC3E}">
        <p14:creationId xmlns:p14="http://schemas.microsoft.com/office/powerpoint/2010/main" val="3357592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4842031"/>
          </a:xfrm>
        </p:spPr>
        <p:txBody>
          <a:bodyPr/>
          <a:lstStyle/>
          <a:p>
            <a:pPr algn="ctr" hangingPunct="0">
              <a:lnSpc>
                <a:spcPct val="130000"/>
              </a:lnSpc>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吟，作为</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诗体名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相仿，音节格律较自由，有五言、七言、杂言等，如《梦游天姥吟留别》《茅屋为秋风所破歌》《琵琶行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序</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，也作</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叙</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引</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，是放在著作正文之前的文章。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主要用于</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介绍和评论作品的写作缘由、经过、背景，或对作品的内容、主旨等进行概述、阐发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，帮助读者更好地理解作品。序往往能够抒发作者的情感，如创作时的心境、对相关人物或事件的看法和感慨等，使读者能更好地把握作品的情感基调。如白居易的《琵琶行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》，序中就简要介绍了诗歌创作的时间、地点、缘由等，让读者对诗歌所反映的故事背景有了清晰的了解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6" name="组合 5"/>
          <p:cNvGrpSpPr/>
          <p:nvPr/>
        </p:nvGrpSpPr>
        <p:grpSpPr>
          <a:xfrm>
            <a:off x="550590" y="836712"/>
            <a:ext cx="1460162" cy="461665"/>
            <a:chOff x="345811" y="1394670"/>
            <a:chExt cx="1460162" cy="461665"/>
          </a:xfrm>
        </p:grpSpPr>
        <p:pic>
          <p:nvPicPr>
            <p:cNvPr id="7" name="BS23A.EPS" descr="id:2147488611;FounderCES"/>
            <p:cNvPicPr/>
            <p:nvPr/>
          </p:nvPicPr>
          <p:blipFill>
            <a:blip r:embed="rId2"/>
            <a:stretch>
              <a:fillRect/>
            </a:stretch>
          </p:blipFill>
          <p:spPr>
            <a:xfrm>
              <a:off x="345811" y="1412776"/>
              <a:ext cx="1460162" cy="432048"/>
            </a:xfrm>
            <a:prstGeom prst="rect">
              <a:avLst/>
            </a:prstGeom>
          </p:spPr>
        </p:pic>
        <p:sp>
          <p:nvSpPr>
            <p:cNvPr id="8" name="矩形 7"/>
            <p:cNvSpPr/>
            <p:nvPr/>
          </p:nvSpPr>
          <p:spPr>
            <a:xfrm>
              <a:off x="354863" y="1394670"/>
              <a:ext cx="1422184" cy="461665"/>
            </a:xfrm>
            <a:prstGeom prst="rect">
              <a:avLst/>
            </a:prstGeom>
          </p:spPr>
          <p:txBody>
            <a:bodyPr wrap="none">
              <a:spAutoFit/>
            </a:bodyPr>
            <a:lstStyle/>
            <a:p>
              <a:r>
                <a:rPr lang="zh-CN" altLang="en-US" sz="2400">
                  <a:solidFill>
                    <a:srgbClr val="000000"/>
                  </a:solidFill>
                  <a:ea typeface="黑体" panose="02010609060101010101" pitchFamily="49" charset="-122"/>
                  <a:cs typeface="Times New Roman" panose="02020603050405020304" pitchFamily="18" charset="0"/>
                </a:rPr>
                <a:t>文学常识</a:t>
              </a:r>
              <a:endParaRPr lang="zh-CN" altLang="en-US"/>
            </a:p>
          </p:txBody>
        </p:sp>
      </p:grpSp>
    </p:spTree>
    <p:extLst>
      <p:ext uri="{BB962C8B-B14F-4D97-AF65-F5344CB8AC3E}">
        <p14:creationId xmlns:p14="http://schemas.microsoft.com/office/powerpoint/2010/main" val="34290643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4968552"/>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80728"/>
                <a:ext cx="11485848" cy="4842031"/>
              </a:xfrm>
            </p:spPr>
            <p:txBody>
              <a:bodyPr/>
              <a:lstStyle/>
              <a:p>
                <a:pPr hangingPunct="0">
                  <a:lnSpc>
                    <a:spcPct val="130000"/>
                  </a:lnSpc>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⓭</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反映了琵琶女欲说还休的内心矛盾；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放拨插弦中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整顿衣裳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敛容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等一系列描写，则表明她下定决心一吐为快。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⓮</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两句，介绍了琵琶女的籍贯、住处，照应了序中的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铮铮然有京都声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十三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四句，既写出了琵琶女的聪颖过人、技压群芳，又表现了她当年的风华正茂。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五陵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四句，渲染了歌伎生活的欢乐和奢华。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⓯</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弟走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两句，交代了琵琶女的生活急转直下的三个原因：</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兄弟从军；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阿姨去世；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自己年老色衰。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门前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两句，交代了琵琶女生活的转折。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商人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四句，写琵琶女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嫁作商人妇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后孤苦凄凉的生活。诗人把秋江月夜的寒冷同琵琶女内心的寒冷融合到一起，烘托出琵琶女无限凄凉的悲苦心境，催人泪下。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⓰</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夜深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两句，用夜梦往事来衬托琵琶女孤寂伤感的情怀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980728"/>
                <a:ext cx="11485848" cy="4842031"/>
              </a:xfrm>
              <a:blipFill>
                <a:blip r:embed="rId3"/>
                <a:stretch>
                  <a:fillRect l="-796" t="-126" r="-849" b="-1637"/>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7145476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5153719"/>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我闻琵琶已叹息，又闻此语重唧唧</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⓱</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同</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是天涯沦落　人，相逢　　何必曾相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识</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⓲</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我从去年辞帝京，谪居卧病　浔阳城。浔阳地</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僻</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无</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音乐，终岁不闻丝竹　声。　住近湓江地</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低</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湿</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，黄芦苦竹绕宅生。其间旦暮闻　何物？</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杜</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5153719"/>
              </a:xfrm>
              <a:blipFill>
                <a:blip r:embed="rId2"/>
                <a:stretch>
                  <a:fillRect l="-796" r="-849"/>
                </a:stretch>
              </a:blipFill>
            </p:spPr>
            <p:txBody>
              <a:bodyPr/>
              <a:lstStyle/>
              <a:p>
                <a:r>
                  <a:rPr lang="zh-CN" altLang="en-US">
                    <a:noFill/>
                  </a:rPr>
                  <a:t> </a:t>
                </a:r>
              </a:p>
            </p:txBody>
          </p:sp>
        </mc:Fallback>
      </mc:AlternateContent>
      <p:sp>
        <p:nvSpPr>
          <p:cNvPr id="7" name="内容占位符 9"/>
          <p:cNvSpPr txBox="1">
            <a:spLocks/>
          </p:cNvSpPr>
          <p:nvPr/>
        </p:nvSpPr>
        <p:spPr bwMode="auto">
          <a:xfrm>
            <a:off x="360854" y="1269340"/>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我听她弹琵琶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就已经叹息不止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又听她讲了她的身世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更是感慨万分。</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我和她同是流落在天涯的异乡人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偶然相逢</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便可倾谈心事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又何必早已相</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我从去年便离开了长安帝京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降官抱病住在这浔阳古城。浔阳地方偏僻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没有音乐欣赏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一年到头我没听到管弦之声。我的住宅挨着湓江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地面低洼</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潮湿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房屋周围芦苇苦竹遍地丛生。要问在那里朝朝暮暮听到的是什么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70298798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内容占位符 4"/>
              <p:cNvSpPr>
                <a:spLocks noGrp="1"/>
              </p:cNvSpPr>
              <p:nvPr>
                <p:ph idx="1"/>
              </p:nvPr>
            </p:nvSpPr>
            <p:spPr>
              <a:xfrm>
                <a:off x="360854" y="746120"/>
                <a:ext cx="11485848" cy="5205912"/>
              </a:xfrm>
            </p:spPr>
            <p:txBody>
              <a:bodyPr/>
              <a:lstStyle/>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鹃　啼　血猿哀鸣</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⓳</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春江花朝秋月夜</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往往</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取酒还独倾</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m:rPr>
                            <m:nor/>
                          </m:rPr>
                          <a:rPr lang="en-US" altLang="zh-CN" b="1" u="sng" baseline="30000">
                            <a:solidFill>
                              <a:srgbClr val="FF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⓴</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岂无山歌与村笛，呕哑嘲哳</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难为</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听。今夜闻君琵琶　语，如听仙乐耳暂</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明</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。莫　辞更坐弹一　曲，　为君翻作</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《琵</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琶　行》</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5" name="内容占位符 4"/>
              <p:cNvSpPr>
                <a:spLocks noGrp="1" noRot="1" noChangeAspect="1" noMove="1" noResize="1" noEditPoints="1" noAdjustHandles="1" noChangeArrowheads="1" noChangeShapeType="1" noTextEdit="1"/>
              </p:cNvSpPr>
              <p:nvPr>
                <p:ph idx="1"/>
              </p:nvPr>
            </p:nvSpPr>
            <p:spPr>
              <a:xfrm>
                <a:off x="360854" y="746120"/>
                <a:ext cx="11485848" cy="5205912"/>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68179"/>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有那啼血杜鹃的悲啼和猿猴的哀鸣。每当春江花朝、秋江月夜的佳辰良宵</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我常常取出酒来独自饮酒。时而也传来了山歌和牧笛的声音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但声音嘈杂刺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难以入耳。今夜听到你弹奏的琵琶乐曲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我如同听了仙乐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耳朵忽然变得</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清明。请你不要再推辞</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坐下再为我弹奏一曲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我为你按曲调写作歌</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词《琵琶行》。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061074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唧唧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古义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叹息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今义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拟声词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形容虫叫声等。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呕哑嘲哳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声音嘈杂刺耳。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忽然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一下子。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段析.EPS" descr="id:2147489887;FounderCES"/>
          <p:cNvPicPr/>
          <p:nvPr/>
        </p:nvPicPr>
        <p:blipFill>
          <a:blip r:embed="rId2"/>
          <a:stretch>
            <a:fillRect/>
          </a:stretch>
        </p:blipFill>
        <p:spPr>
          <a:xfrm>
            <a:off x="334566" y="2042793"/>
            <a:ext cx="899795" cy="421640"/>
          </a:xfrm>
          <a:prstGeom prst="rect">
            <a:avLst/>
          </a:prstGeom>
        </p:spPr>
      </p:pic>
      <p:sp>
        <p:nvSpPr>
          <p:cNvPr id="4" name="内容占位符 2"/>
          <p:cNvSpPr txBox="1">
            <a:spLocks/>
          </p:cNvSpPr>
          <p:nvPr/>
        </p:nvSpPr>
        <p:spPr bwMode="auto">
          <a:xfrm>
            <a:off x="360854" y="191664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写诗人感慨自己的命运。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212068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4608512"/>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80728"/>
                <a:ext cx="11485848" cy="4454233"/>
              </a:xfrm>
            </p:spPr>
            <p:txBody>
              <a:bodyPr/>
              <a:lstStyle/>
              <a:p>
                <a:pPr hangingPunct="0">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⓱</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两句，承上启下，表达了诗人对琵琶女不幸遭遇的深切同情。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⓲</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诗人写琵琶女高超的技艺，正是为了反衬琵琶女悲惨的身世，唤起人们对琵琶女的同情；而诗人写琵琶女悲惨的身世，又是为了倾吐自己在政治上的失意，抒发郁积于心的贬谪之恨。这也是诗人的写作动机。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⓳</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谪居卧病</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，伤心人也；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无音乐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地低湿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杜鹃啼血猿哀鸣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，伤心地也。伤心人处伤心地，无限愁怨，尽在其中。</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r>
                      <m:rPr>
                        <m:nor/>
                      </m:rPr>
                      <a:rPr lang="en-US" altLang="zh-CN" b="1">
                        <a:solidFill>
                          <a:srgbClr val="FF0000"/>
                        </a:solidFill>
                        <a:latin typeface="Cambria Math" panose="02040503050406030204" pitchFamily="18" charset="0"/>
                        <a:ea typeface="宋体" panose="02010600030101010101" pitchFamily="2" charset="-122"/>
                        <a:cs typeface="Cambria Math" panose="02040503050406030204" pitchFamily="18" charset="0"/>
                      </a:rPr>
                      <m:t>⓴</m:t>
                    </m:r>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春江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两句以乐景衬哀事，倍增其哀。即使偶有春花秋月之良辰美景，诗人也只能取酒独酌，可见其孤独、凄凉的处境</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980728"/>
                <a:ext cx="11485848" cy="4454233"/>
              </a:xfrm>
              <a:blipFill>
                <a:blip r:embed="rId3"/>
                <a:stretch>
                  <a:fillRect l="-796" r="-849" b="-1778"/>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2729722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4150110"/>
              </a:xfrm>
            </p:spPr>
            <p:txBody>
              <a:bodyPr/>
              <a:lstStyle/>
              <a:p>
                <a:pPr indent="71882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感　我　此言良　久立，却　坐</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促　</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弦</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弦转　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sz="1400" b="1" i="0" kern="100" smtClean="0">
                            <a:solidFill>
                              <a:srgbClr val="EF3E22"/>
                            </a:solidFill>
                            <a:effectLst/>
                            <a:latin typeface="Cambria Math" panose="02040503050406030204" pitchFamily="18" charset="0"/>
                            <a:ea typeface="MS Mincho" panose="02020609040205080304" pitchFamily="49" charset="-128"/>
                            <a:cs typeface="MS Mincho" panose="02020609040205080304" pitchFamily="49" charset="-128"/>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凄　凄　不似向前声，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满</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重闻皆掩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泣。座中泣下谁　最　多？江州</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司</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马</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青衫</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湿</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zh-CN"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m:t>
                        </m:r>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4150110"/>
              </a:xfrm>
              <a:blipFill>
                <a:blip r:embed="rId2"/>
                <a:stretch>
                  <a:fillRect l="-796" r="-849"/>
                </a:stretch>
              </a:blipFill>
            </p:spPr>
            <p:txBody>
              <a:bodyPr/>
              <a:lstStyle/>
              <a:p>
                <a:r>
                  <a:rPr lang="zh-CN" altLang="en-US">
                    <a:noFill/>
                  </a:rPr>
                  <a:t> </a:t>
                </a:r>
              </a:p>
            </p:txBody>
          </p:sp>
        </mc:Fallback>
      </mc:AlternateContent>
      <p:pic>
        <p:nvPicPr>
          <p:cNvPr id="5" name="图片 4"/>
          <p:cNvPicPr>
            <a:picLocks noChangeAspect="1"/>
          </p:cNvPicPr>
          <p:nvPr/>
        </p:nvPicPr>
        <p:blipFill>
          <a:blip r:embed="rId3"/>
          <a:stretch>
            <a:fillRect/>
          </a:stretch>
        </p:blipFill>
        <p:spPr>
          <a:xfrm>
            <a:off x="4651615" y="2034721"/>
            <a:ext cx="219455" cy="218037"/>
          </a:xfrm>
          <a:prstGeom prst="rect">
            <a:avLst/>
          </a:prstGeom>
        </p:spPr>
      </p:pic>
      <p:pic>
        <p:nvPicPr>
          <p:cNvPr id="7" name="图片 6"/>
          <p:cNvPicPr>
            <a:picLocks noChangeAspect="1"/>
          </p:cNvPicPr>
          <p:nvPr/>
        </p:nvPicPr>
        <p:blipFill>
          <a:blip r:embed="rId4"/>
          <a:stretch>
            <a:fillRect/>
          </a:stretch>
        </p:blipFill>
        <p:spPr>
          <a:xfrm>
            <a:off x="2224192" y="4362945"/>
            <a:ext cx="219600" cy="218183"/>
          </a:xfrm>
          <a:prstGeom prst="rect">
            <a:avLst/>
          </a:prstGeom>
        </p:spPr>
      </p:pic>
      <p:sp>
        <p:nvSpPr>
          <p:cNvPr id="9" name="内容占位符 4"/>
          <p:cNvSpPr txBox="1">
            <a:spLocks/>
          </p:cNvSpPr>
          <p:nvPr/>
        </p:nvSpPr>
        <p:spPr bwMode="auto">
          <a:xfrm>
            <a:off x="360854" y="1276300"/>
            <a:ext cx="11485848"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718820"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她听了我的话深受感动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站了好久没有言语</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坐下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把琴弦</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拧紧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旋律变得更加繁急。情调凄凉悲伤</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与以前奏过的单调迥然不同</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周围</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所有的人听后都掩脸哭泣。若问这中间数谁流下的眼泪最多</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我的泪水把青</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衫全都沾湿。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534494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却坐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坐下。却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退回。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促弦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把琴弦拧紧。促</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紧、迫。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掩面。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青衫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青色单衣。唐代官职低的服色为青。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89923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琵琶女重弹琵琶，诗人泪洒青衫。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1990539"/>
            <a:ext cx="899795" cy="421640"/>
          </a:xfrm>
          <a:prstGeom prst="rect">
            <a:avLst/>
          </a:prstGeom>
        </p:spPr>
      </p:pic>
    </p:spTree>
    <p:extLst>
      <p:ext uri="{BB962C8B-B14F-4D97-AF65-F5344CB8AC3E}">
        <p14:creationId xmlns:p14="http://schemas.microsoft.com/office/powerpoint/2010/main" val="1276883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1368152"/>
          </a:xfrm>
          <a:prstGeom prst="rect">
            <a:avLst/>
          </a:prstGeom>
        </p:spPr>
      </p:pic>
      <p:sp>
        <p:nvSpPr>
          <p:cNvPr id="2" name="内容占位符 1"/>
          <p:cNvSpPr>
            <a:spLocks noGrp="1"/>
          </p:cNvSpPr>
          <p:nvPr>
            <p:ph idx="1"/>
          </p:nvPr>
        </p:nvSpPr>
        <p:spPr>
          <a:xfrm>
            <a:off x="360854" y="980728"/>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琵琶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女对诗人自诉的反应：既有同情，又有感激。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设问句来表现诗人感伤的程度之深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p:nvPr/>
        </p:nvPicPr>
        <p:blipFill>
          <a:blip r:embed="rId3">
            <a:clrChange>
              <a:clrFrom>
                <a:srgbClr val="FFFFFF"/>
              </a:clrFrom>
              <a:clrTo>
                <a:srgbClr val="FFFFFF">
                  <a:alpha val="0"/>
                </a:srgbClr>
              </a:clrTo>
            </a:clrChange>
          </a:blip>
          <a:stretch>
            <a:fillRect/>
          </a:stretch>
        </p:blipFill>
        <p:spPr>
          <a:xfrm>
            <a:off x="477946" y="1142162"/>
            <a:ext cx="360675" cy="358170"/>
          </a:xfrm>
          <a:prstGeom prst="rect">
            <a:avLst/>
          </a:prstGeom>
        </p:spPr>
      </p:pic>
      <p:pic>
        <p:nvPicPr>
          <p:cNvPr id="6" name="图片 5"/>
          <p:cNvPicPr/>
          <p:nvPr/>
        </p:nvPicPr>
        <p:blipFill>
          <a:blip r:embed="rId4">
            <a:clrChange>
              <a:clrFrom>
                <a:srgbClr val="FFFFFF"/>
              </a:clrFrom>
              <a:clrTo>
                <a:srgbClr val="FFFFFF">
                  <a:alpha val="0"/>
                </a:srgbClr>
              </a:clrTo>
            </a:clrChange>
          </a:blip>
          <a:stretch>
            <a:fillRect/>
          </a:stretch>
        </p:blipFill>
        <p:spPr>
          <a:xfrm>
            <a:off x="478581" y="1718226"/>
            <a:ext cx="359005" cy="357336"/>
          </a:xfrm>
          <a:prstGeom prst="rect">
            <a:avLst/>
          </a:prstGeom>
        </p:spPr>
      </p:pic>
    </p:spTree>
    <p:extLst>
      <p:ext uri="{BB962C8B-B14F-4D97-AF65-F5344CB8AC3E}">
        <p14:creationId xmlns:p14="http://schemas.microsoft.com/office/powerpoint/2010/main" val="30449679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576248"/>
          </a:xfrm>
        </p:spPr>
        <p:txBody>
          <a:bodyPr/>
          <a:lstStyle/>
          <a:p>
            <a:pPr algn="ctr" hangingPunct="0">
              <a:spcAft>
                <a:spcPts val="0"/>
              </a:spcAft>
            </a:pPr>
            <a:r>
              <a:rPr lang="zh-CN" altLang="zh-CN" b="1" dirty="0">
                <a:solidFill>
                  <a:srgbClr val="EF6262"/>
                </a:solidFill>
                <a:latin typeface="Times New Roman" panose="02020603050405020304" pitchFamily="18" charset="0"/>
                <a:ea typeface="黑体" panose="02010609060101010101" pitchFamily="49" charset="-122"/>
                <a:cs typeface="Times New Roman" panose="02020603050405020304" pitchFamily="18" charset="0"/>
              </a:rPr>
              <a:t>古代诗歌阅读之鉴赏诗歌的</a:t>
            </a:r>
            <a:r>
              <a:rPr lang="zh-CN" altLang="zh-CN" b="1" dirty="0" smtClean="0">
                <a:solidFill>
                  <a:srgbClr val="EF6262"/>
                </a:solidFill>
                <a:latin typeface="Times New Roman" panose="02020603050405020304" pitchFamily="18" charset="0"/>
                <a:ea typeface="黑体" panose="02010609060101010101" pitchFamily="49" charset="-122"/>
                <a:cs typeface="Times New Roman" panose="02020603050405020304" pitchFamily="18" charset="0"/>
              </a:rPr>
              <a:t>思想内容</a:t>
            </a:r>
            <a:endParaRPr lang="en-US" altLang="zh-CN" b="1" dirty="0" smtClean="0">
              <a:solidFill>
                <a:srgbClr val="EF6262"/>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高考戳考点.EPS" descr="id:2147488625;FounderCES"/>
          <p:cNvPicPr/>
          <p:nvPr/>
        </p:nvPicPr>
        <p:blipFill>
          <a:blip r:embed="rId2"/>
          <a:stretch>
            <a:fillRect/>
          </a:stretch>
        </p:blipFill>
        <p:spPr>
          <a:xfrm>
            <a:off x="3722846" y="755826"/>
            <a:ext cx="4744720" cy="485775"/>
          </a:xfrm>
          <a:prstGeom prst="rect">
            <a:avLst/>
          </a:prstGeom>
        </p:spPr>
      </p:pic>
      <p:pic>
        <p:nvPicPr>
          <p:cNvPr id="5" name="分析.EPS" descr="id:2147488632;FounderCES"/>
          <p:cNvPicPr/>
          <p:nvPr/>
        </p:nvPicPr>
        <p:blipFill>
          <a:blip r:embed="rId3"/>
          <a:stretch>
            <a:fillRect/>
          </a:stretch>
        </p:blipFill>
        <p:spPr>
          <a:xfrm>
            <a:off x="342748" y="2050048"/>
            <a:ext cx="2015490" cy="370840"/>
          </a:xfrm>
          <a:prstGeom prst="rect">
            <a:avLst/>
          </a:prstGeom>
        </p:spPr>
      </p:pic>
      <p:graphicFrame>
        <p:nvGraphicFramePr>
          <p:cNvPr id="3" name="表格 2"/>
          <p:cNvGraphicFramePr>
            <a:graphicFrameLocks noGrp="1"/>
          </p:cNvGraphicFramePr>
          <p:nvPr>
            <p:extLst>
              <p:ext uri="{D42A27DB-BD31-4B8C-83A1-F6EECF244321}">
                <p14:modId xmlns:p14="http://schemas.microsoft.com/office/powerpoint/2010/main" val="850817905"/>
              </p:ext>
            </p:extLst>
          </p:nvPr>
        </p:nvGraphicFramePr>
        <p:xfrm>
          <a:off x="343711" y="2564904"/>
          <a:ext cx="11502992" cy="3024336"/>
        </p:xfrm>
        <a:graphic>
          <a:graphicData uri="http://schemas.openxmlformats.org/drawingml/2006/table">
            <a:tbl>
              <a:tblPr firstRow="1" firstCol="1" bandRow="1"/>
              <a:tblGrid>
                <a:gridCol w="1431015">
                  <a:extLst>
                    <a:ext uri="{9D8B030D-6E8A-4147-A177-3AD203B41FA5}">
                      <a16:colId xmlns:a16="http://schemas.microsoft.com/office/drawing/2014/main" val="1987158248"/>
                    </a:ext>
                  </a:extLst>
                </a:gridCol>
                <a:gridCol w="10071977">
                  <a:extLst>
                    <a:ext uri="{9D8B030D-6E8A-4147-A177-3AD203B41FA5}">
                      <a16:colId xmlns:a16="http://schemas.microsoft.com/office/drawing/2014/main" val="3925861244"/>
                    </a:ext>
                  </a:extLst>
                </a:gridCol>
              </a:tblGrid>
              <a:tr h="604867">
                <a:tc>
                  <a:txBody>
                    <a:bodyPr/>
                    <a:lstStyle/>
                    <a:p>
                      <a:pPr algn="ctr" hangingPunct="0">
                        <a:lnSpc>
                          <a:spcPct val="150000"/>
                        </a:lnSpc>
                        <a:spcAft>
                          <a:spcPts val="0"/>
                        </a:spcAft>
                      </a:pP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学科素养</a:t>
                      </a:r>
                      <a:endParaRPr lang="zh-CN" sz="1050"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审美鉴赏与创造　文化传承与理解</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2777035668"/>
                  </a:ext>
                </a:extLst>
              </a:tr>
              <a:tr h="2419469">
                <a:tc>
                  <a:txBody>
                    <a:bodyPr/>
                    <a:lstStyle/>
                    <a:p>
                      <a:pPr algn="ctr" hangingPunct="0">
                        <a:lnSpc>
                          <a:spcPct val="150000"/>
                        </a:lnSpc>
                        <a:spcAft>
                          <a:spcPts val="0"/>
                        </a:spcAft>
                      </a:pP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高考解读</a:t>
                      </a:r>
                      <a:endParaRPr lang="zh-CN" sz="1050"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indent="669925"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诗歌的思想内容，就是诗人用诗化的语言所反映的社会现实生活，所表现出来的作者的思想感情、生活态度、个人理想和政治倾向等。鉴赏古代诗歌的思想内容是高考考查的一个重点，要求学生理解诗歌所表现的思想，把握其情感基调。设题方式一般以主观题为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3676017373"/>
                  </a:ext>
                </a:extLst>
              </a:tr>
            </a:tbl>
          </a:graphicData>
        </a:graphic>
      </p:graphicFrame>
    </p:spTree>
    <p:extLst>
      <p:ext uri="{BB962C8B-B14F-4D97-AF65-F5344CB8AC3E}">
        <p14:creationId xmlns:p14="http://schemas.microsoft.com/office/powerpoint/2010/main" val="35140072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1305260863"/>
              </p:ext>
            </p:extLst>
          </p:nvPr>
        </p:nvGraphicFramePr>
        <p:xfrm>
          <a:off x="334567" y="1268760"/>
          <a:ext cx="11521280" cy="2520280"/>
        </p:xfrm>
        <a:graphic>
          <a:graphicData uri="http://schemas.openxmlformats.org/drawingml/2006/table">
            <a:tbl>
              <a:tblPr firstRow="1" firstCol="1" bandRow="1"/>
              <a:tblGrid>
                <a:gridCol w="1440159">
                  <a:extLst>
                    <a:ext uri="{9D8B030D-6E8A-4147-A177-3AD203B41FA5}">
                      <a16:colId xmlns:a16="http://schemas.microsoft.com/office/drawing/2014/main" val="3754303298"/>
                    </a:ext>
                  </a:extLst>
                </a:gridCol>
                <a:gridCol w="10081121">
                  <a:extLst>
                    <a:ext uri="{9D8B030D-6E8A-4147-A177-3AD203B41FA5}">
                      <a16:colId xmlns:a16="http://schemas.microsoft.com/office/drawing/2014/main" val="765238898"/>
                    </a:ext>
                  </a:extLst>
                </a:gridCol>
              </a:tblGrid>
              <a:tr h="2520280">
                <a:tc>
                  <a:txBody>
                    <a:bodyPr/>
                    <a:lstStyle/>
                    <a:p>
                      <a:pPr algn="ctr" hangingPunct="0">
                        <a:lnSpc>
                          <a:spcPct val="150000"/>
                        </a:lnSpc>
                        <a:spcAft>
                          <a:spcPts val="0"/>
                        </a:spcAft>
                      </a:pP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常见设</a:t>
                      </a:r>
                      <a:endParaRPr lang="zh-CN" sz="1050"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rPr>
                        <a:t>问方式</a:t>
                      </a:r>
                      <a:endParaRPr lang="zh-CN" sz="1050" dirty="0">
                        <a:solidFill>
                          <a:srgbClr val="000000"/>
                        </a:solidFill>
                        <a:effectLst/>
                        <a:latin typeface="黑体" panose="02010609060101010101" pitchFamily="49" charset="-122"/>
                        <a:ea typeface="黑体" panose="02010609060101010101" pitchFamily="49" charset="-122"/>
                        <a:cs typeface="Times New Roman" panose="02020603050405020304" pitchFamily="18" charset="0"/>
                      </a:endParaRPr>
                    </a:p>
                  </a:txBody>
                  <a:tcPr marL="0" marR="0"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solidFill>
                      <a:srgbClr val="E4F1DE"/>
                    </a:solidFill>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诗的最后两联分别表达了诗人怎样的思想内容？请结合诗句具体分析。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这首诗运用了什么艺术手法？反映了怎样的社会现实？请结合诗句具体分析。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这首诗揭示了怎样的主旨？请结合诗句具体分析。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71BF44"/>
                      </a:solidFill>
                      <a:prstDash val="solid"/>
                      <a:round/>
                      <a:headEnd type="none" w="med" len="med"/>
                      <a:tailEnd type="none" w="med" len="med"/>
                    </a:lnL>
                    <a:lnR w="12700" cap="flat" cmpd="sng" algn="ctr">
                      <a:solidFill>
                        <a:srgbClr val="71BF44"/>
                      </a:solidFill>
                      <a:prstDash val="solid"/>
                      <a:round/>
                      <a:headEnd type="none" w="med" len="med"/>
                      <a:tailEnd type="none" w="med" len="med"/>
                    </a:lnR>
                    <a:lnT w="12700" cap="flat" cmpd="sng" algn="ctr">
                      <a:solidFill>
                        <a:srgbClr val="71BF44"/>
                      </a:solidFill>
                      <a:prstDash val="solid"/>
                      <a:round/>
                      <a:headEnd type="none" w="med" len="med"/>
                      <a:tailEnd type="none" w="med" len="med"/>
                    </a:lnT>
                    <a:lnB w="12700" cap="flat" cmpd="sng" algn="ctr">
                      <a:solidFill>
                        <a:srgbClr val="71BF44"/>
                      </a:solidFill>
                      <a:prstDash val="solid"/>
                      <a:round/>
                      <a:headEnd type="none" w="med" len="med"/>
                      <a:tailEnd type="none" w="med" len="med"/>
                    </a:lnB>
                  </a:tcPr>
                </a:tc>
                <a:extLst>
                  <a:ext uri="{0D108BD9-81ED-4DB2-BD59-A6C34878D82A}">
                    <a16:rowId xmlns:a16="http://schemas.microsoft.com/office/drawing/2014/main" val="1439061962"/>
                  </a:ext>
                </a:extLst>
              </a:tr>
            </a:tbl>
          </a:graphicData>
        </a:graphic>
      </p:graphicFrame>
    </p:spTree>
    <p:extLst>
      <p:ext uri="{BB962C8B-B14F-4D97-AF65-F5344CB8AC3E}">
        <p14:creationId xmlns:p14="http://schemas.microsoft.com/office/powerpoint/2010/main" val="568595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918573"/>
                <a:ext cx="11485848" cy="4188839"/>
              </a:xfrm>
            </p:spPr>
            <p:txBody>
              <a:bodyPr/>
              <a:lstStyle/>
              <a:p>
                <a:pPr algn="ctr" hangingPunct="0">
                  <a:lnSpc>
                    <a:spcPct val="120000"/>
                  </a:lnSpc>
                  <a:spcAft>
                    <a:spcPts val="0"/>
                  </a:spcAft>
                </a:pPr>
                <a:r>
                  <a:rPr lang="zh-CN" altLang="zh-CN" b="1" dirty="0" smtClean="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梦游天姥吟留别</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30555" algn="dist" hangingPunct="0">
                  <a:lnSpc>
                    <a:spcPct val="12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海客</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a:rPr lang="en-US" altLang="zh-CN" b="1" i="1" u="sng" smtClean="0">
                            <a:solidFill>
                              <a:srgbClr val="000000"/>
                            </a:solidFill>
                            <a:uFill>
                              <a:solidFill>
                                <a:srgbClr val="000000"/>
                              </a:solidFill>
                            </a:uFill>
                            <a:latin typeface="Cambria Math" panose="02040503050406030204" pitchFamily="18" charset="0"/>
                            <a:ea typeface="宋体" panose="02010600030101010101" pitchFamily="2" charset="-122"/>
                            <a:cs typeface="宋体" panose="02010600030101010101" pitchFamily="2" charset="-122"/>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谈瀛洲，烟涛微茫信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难求；越人语</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姥</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云霞明灭</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或</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④</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可　睹。</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❶</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天姥连天向天横</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⑤</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势</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拔</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五岳掩</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赤城。天台四万八千丈，对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此</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20000"/>
                  </a:lnSpc>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20000"/>
                  </a:lnSpc>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欲　　倒　　东南　倾</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❷</a:t>
                </a: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918573"/>
                <a:ext cx="11485848" cy="4188839"/>
              </a:xfrm>
              <a:blipFill>
                <a:blip r:embed="rId2"/>
                <a:stretch>
                  <a:fillRect l="-796" t="-873" r="-849" b="-1019"/>
                </a:stretch>
              </a:blipFill>
            </p:spPr>
            <p:txBody>
              <a:bodyPr/>
              <a:lstStyle/>
              <a:p>
                <a:r>
                  <a:rPr lang="zh-CN" altLang="en-US">
                    <a:noFill/>
                  </a:rPr>
                  <a:t> </a:t>
                </a:r>
              </a:p>
            </p:txBody>
          </p:sp>
        </mc:Fallback>
      </mc:AlternateContent>
      <p:pic>
        <p:nvPicPr>
          <p:cNvPr id="3" name="24译注赏析.EPS" descr="id:2147489395;FounderCES"/>
          <p:cNvPicPr/>
          <p:nvPr/>
        </p:nvPicPr>
        <p:blipFill>
          <a:blip r:embed="rId3"/>
          <a:stretch>
            <a:fillRect/>
          </a:stretch>
        </p:blipFill>
        <p:spPr>
          <a:xfrm>
            <a:off x="478582" y="747286"/>
            <a:ext cx="2015490" cy="370840"/>
          </a:xfrm>
          <a:prstGeom prst="rect">
            <a:avLst/>
          </a:prstGeom>
        </p:spPr>
      </p:pic>
      <p:pic>
        <p:nvPicPr>
          <p:cNvPr id="5" name="译文.EPS" descr="id:2147489416;FounderCES"/>
          <p:cNvPicPr/>
          <p:nvPr/>
        </p:nvPicPr>
        <p:blipFill>
          <a:blip r:embed="rId4"/>
          <a:stretch>
            <a:fillRect/>
          </a:stretch>
        </p:blipFill>
        <p:spPr>
          <a:xfrm>
            <a:off x="478582" y="1276732"/>
            <a:ext cx="1259840" cy="483235"/>
          </a:xfrm>
          <a:prstGeom prst="rect">
            <a:avLst/>
          </a:prstGeom>
        </p:spPr>
      </p:pic>
      <p:sp>
        <p:nvSpPr>
          <p:cNvPr id="6" name="内容占位符 1"/>
          <p:cNvSpPr txBox="1">
            <a:spLocks/>
          </p:cNvSpPr>
          <p:nvPr/>
        </p:nvSpPr>
        <p:spPr bwMode="auto">
          <a:xfrm>
            <a:off x="360854" y="3262441"/>
            <a:ext cx="11485848" cy="319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lnSpc>
                <a:spcPct val="12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航海的人谈起瀛洲</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大海</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烟波渺茫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瀛洲</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实在难以找到</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越人谈起</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20000"/>
              </a:lnSpc>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2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天姥山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云霞忽明忽暗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有时可以看到</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天姥山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。天姥山仿佛与天相连</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遮住</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20000"/>
              </a:lnSpc>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2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山势高过五岳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遮掩了赤城。天台山高四万八千丈</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对着</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这座</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lnSpc>
                <a:spcPct val="120000"/>
              </a:lnSpc>
              <a:spcAft>
                <a:spcPts val="0"/>
              </a:spcAft>
            </a:pPr>
            <a:endPar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lnSpc>
                <a:spcPct val="12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天台山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就好像要拜倒在它的东南面一样。</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9376151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207546"/>
            <a:ext cx="11485848" cy="3970318"/>
          </a:xfrm>
        </p:spPr>
        <p:txBody>
          <a:bodyPr/>
          <a:lstStyle/>
          <a:p>
            <a:pPr algn="ctr" hangingPunct="0">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解答鉴赏诗歌思想内容题的角度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抓诗题和注释等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确定题材，感知诗人写作趋向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抓字词</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找诗眼，析意象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找诗眼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。这里的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是就某一联或某一句而言，一个最精练生动的字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。必须熟练掌握判定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诗眼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的方法，抓住诗眼，诗歌的思想内涵就掌握了一大半。</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析意象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。需找出意象并揣摩其特点、含义，尤其要关注意象前后的修饰语、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1XBS3.EPS" descr="id:2147488647;FounderCES"/>
          <p:cNvPicPr/>
          <p:nvPr/>
        </p:nvPicPr>
        <p:blipFill>
          <a:blip r:embed="rId2"/>
          <a:stretch>
            <a:fillRect/>
          </a:stretch>
        </p:blipFill>
        <p:spPr>
          <a:xfrm>
            <a:off x="342748" y="755651"/>
            <a:ext cx="2015490" cy="370840"/>
          </a:xfrm>
          <a:prstGeom prst="rect">
            <a:avLst/>
          </a:prstGeom>
        </p:spPr>
      </p:pic>
    </p:spTree>
    <p:extLst>
      <p:ext uri="{BB962C8B-B14F-4D97-AF65-F5344CB8AC3E}">
        <p14:creationId xmlns:p14="http://schemas.microsoft.com/office/powerpoint/2010/main" val="147850723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C7205C"/>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C7205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C7205C"/>
                </a:solidFill>
                <a:latin typeface="Times New Roman" panose="02020603050405020304" pitchFamily="18" charset="0"/>
                <a:ea typeface="黑体" panose="02010609060101010101" pitchFamily="49" charset="-122"/>
                <a:cs typeface="Times New Roman" panose="02020603050405020304" pitchFamily="18" charset="0"/>
              </a:rPr>
              <a:t>抓诗句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多角度、多层面理解诗歌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写景句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：抓住景物特点，揣摩含蓄之情。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状物句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：抓住双层感情。一是关乎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的，一是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中寄托的情志。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手法句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：对于运用比喻、象征、对比、衬托等手法的句子，要还原其本意；对于运用典故、使用反语的句子，要理解其曲折之情。</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50082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《琵琶行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并序</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古代诗歌阅读拓展提优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第</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P51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21XBS5.EPS" descr="id:2147488654;FounderCES"/>
          <p:cNvPicPr/>
          <p:nvPr/>
        </p:nvPicPr>
        <p:blipFill>
          <a:blip r:embed="rId2"/>
          <a:stretch>
            <a:fillRect/>
          </a:stretch>
        </p:blipFill>
        <p:spPr>
          <a:xfrm>
            <a:off x="342748" y="3643571"/>
            <a:ext cx="2015490" cy="370840"/>
          </a:xfrm>
          <a:prstGeom prst="rect">
            <a:avLst/>
          </a:prstGeom>
        </p:spPr>
      </p:pic>
      <p:pic>
        <p:nvPicPr>
          <p:cNvPr id="5" name="手指.EPS" descr="id:2147488661;FounderCES"/>
          <p:cNvPicPr/>
          <p:nvPr/>
        </p:nvPicPr>
        <p:blipFill>
          <a:blip r:embed="rId3"/>
          <a:stretch>
            <a:fillRect/>
          </a:stretch>
        </p:blipFill>
        <p:spPr>
          <a:xfrm>
            <a:off x="2406267" y="3706526"/>
            <a:ext cx="601648" cy="261744"/>
          </a:xfrm>
          <a:prstGeom prst="rect">
            <a:avLst/>
          </a:prstGeom>
        </p:spPr>
      </p:pic>
    </p:spTree>
    <p:extLst>
      <p:ext uri="{BB962C8B-B14F-4D97-AF65-F5344CB8AC3E}">
        <p14:creationId xmlns:p14="http://schemas.microsoft.com/office/powerpoint/2010/main" val="15736241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1869"/>
            <a:ext cx="11485848" cy="3970318"/>
          </a:xfrm>
        </p:spPr>
        <p:txBody>
          <a:bodyPr/>
          <a:lstStyle/>
          <a:p>
            <a:pPr hangingPunct="0">
              <a:spcAft>
                <a:spcPts val="0"/>
              </a:spcAft>
            </a:pPr>
            <a:r>
              <a:rPr lang="zh-CN" altLang="zh-CN" b="1" dirty="0">
                <a:solidFill>
                  <a:srgbClr val="EB6262"/>
                </a:solidFill>
                <a:latin typeface="Times New Roman" panose="02020603050405020304" pitchFamily="18" charset="0"/>
                <a:ea typeface="黑体" panose="02010609060101010101" pitchFamily="49" charset="-122"/>
                <a:cs typeface="Times New Roman" panose="02020603050405020304" pitchFamily="18" charset="0"/>
              </a:rPr>
              <a:t>古诗文名句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长风破浪会有时，直挂云帆济沧海。</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李白《行路难》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抽刀断水水更流，举杯销愁愁更愁。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李白《宣州谢朓楼饯别校书叔云》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读书破万卷，下笔如有神。</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杜甫《奉赠韦左丞丈二十二韵》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清新庾开府，俊逸鲍参军。</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杜甫《春日忆李白》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日出江花红胜火，春来江水绿如蓝。</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白居易《忆江南》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可怜身上衣正单，心忧炭贱愿天寒。</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白居易《卖炭翁》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3" name="素养养成记.EPS" descr="id:2147488668;FounderCES"/>
          <p:cNvPicPr/>
          <p:nvPr/>
        </p:nvPicPr>
        <p:blipFill>
          <a:blip r:embed="rId2"/>
          <a:stretch>
            <a:fillRect/>
          </a:stretch>
        </p:blipFill>
        <p:spPr>
          <a:xfrm>
            <a:off x="3759359" y="755651"/>
            <a:ext cx="4671695" cy="485775"/>
          </a:xfrm>
          <a:prstGeom prst="rect">
            <a:avLst/>
          </a:prstGeom>
        </p:spPr>
      </p:pic>
      <p:pic>
        <p:nvPicPr>
          <p:cNvPr id="4" name="21XBS8.EPS" descr="id:2147488675;FounderCES"/>
          <p:cNvPicPr/>
          <p:nvPr/>
        </p:nvPicPr>
        <p:blipFill>
          <a:blip r:embed="rId3"/>
          <a:stretch>
            <a:fillRect/>
          </a:stretch>
        </p:blipFill>
        <p:spPr>
          <a:xfrm>
            <a:off x="342748" y="1349821"/>
            <a:ext cx="2015490" cy="370840"/>
          </a:xfrm>
          <a:prstGeom prst="rect">
            <a:avLst/>
          </a:prstGeom>
        </p:spPr>
      </p:pic>
    </p:spTree>
    <p:extLst>
      <p:ext uri="{BB962C8B-B14F-4D97-AF65-F5344CB8AC3E}">
        <p14:creationId xmlns:p14="http://schemas.microsoft.com/office/powerpoint/2010/main" val="40456770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783610"/>
            <a:ext cx="11485848" cy="4446217"/>
          </a:xfrm>
        </p:spPr>
        <p:txBody>
          <a:bodyPr/>
          <a:lstStyle/>
          <a:p>
            <a:pPr algn="ctr" hangingPunct="0">
              <a:lnSpc>
                <a:spcPct val="130000"/>
              </a:lnSpc>
              <a:spcAft>
                <a:spcPts val="0"/>
              </a:spcAft>
            </a:pPr>
            <a:r>
              <a:rPr lang="zh-CN" altLang="zh-CN" sz="2200"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儒、道、侠：李白复杂的思想</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李白诗歌中体现的思想比较复杂，有儒、道、侠的融合。</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儒</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即李白的</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入世</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思想，也是李白身怀</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济苍生，安社稷</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的思想，几次投身官场的原因。走仕途也曾是李白的人生理想。</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道</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即道家的</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出世</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思想，在李白的思想中占有更重要的地位。</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人法地，地法天，天法道，道法自然</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的道与天地万物并生而共存的道家哲学思想，极大影响了李白的思想态势和心理框架。所以当在官场无路可走时，他能超然世外，取法山水以自适。他的大量描山绘水的诗作有着浓厚的道家色彩，于</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世间行乐亦如此，古来万事东流水</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的潇洒中透着无奈。</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侠</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即李白的任侠思想。作为中国封建社会一种特有的社会现象，</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侠</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讲究</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言必信，行必果</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重然诺，轻生死</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，以及仗义疏财、扶危济困之类的任侠精神。</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200"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sz="2200"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理想</a:t>
            </a:r>
            <a:r>
              <a:rPr lang="en-US" altLang="zh-CN" sz="22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入世</a:t>
            </a:r>
            <a:r>
              <a:rPr lang="en-US" altLang="zh-CN" sz="2200"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sz="2200"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出世</a:t>
            </a:r>
            <a:r>
              <a:rPr lang="en-US" altLang="zh-CN" sz="2200"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en-US" altLang="zh-CN" sz="22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任侠精神</a:t>
            </a:r>
            <a:r>
              <a:rPr lang="en-US" altLang="zh-CN" sz="2200"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sz="2200"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200"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素材运用.EPS" descr="id:2147488682;FounderCES"/>
          <p:cNvPicPr/>
          <p:nvPr/>
        </p:nvPicPr>
        <p:blipFill>
          <a:blip r:embed="rId2"/>
          <a:stretch>
            <a:fillRect/>
          </a:stretch>
        </p:blipFill>
        <p:spPr>
          <a:xfrm>
            <a:off x="478582" y="752492"/>
            <a:ext cx="2015490" cy="388620"/>
          </a:xfrm>
          <a:prstGeom prst="rect">
            <a:avLst/>
          </a:prstGeom>
        </p:spPr>
      </p:pic>
      <p:grpSp>
        <p:nvGrpSpPr>
          <p:cNvPr id="8" name="组合 7"/>
          <p:cNvGrpSpPr/>
          <p:nvPr/>
        </p:nvGrpSpPr>
        <p:grpSpPr>
          <a:xfrm>
            <a:off x="478582" y="1248196"/>
            <a:ext cx="1211580" cy="461665"/>
            <a:chOff x="342748" y="1248196"/>
            <a:chExt cx="1211580" cy="461665"/>
          </a:xfrm>
        </p:grpSpPr>
        <p:pic>
          <p:nvPicPr>
            <p:cNvPr id="7" name="BS25.EPS" descr="id:2147488689;FounderCES"/>
            <p:cNvPicPr/>
            <p:nvPr/>
          </p:nvPicPr>
          <p:blipFill>
            <a:blip r:embed="rId3"/>
            <a:stretch>
              <a:fillRect/>
            </a:stretch>
          </p:blipFill>
          <p:spPr>
            <a:xfrm>
              <a:off x="342748" y="1277813"/>
              <a:ext cx="1211580" cy="395605"/>
            </a:xfrm>
            <a:prstGeom prst="rect">
              <a:avLst/>
            </a:prstGeom>
          </p:spPr>
        </p:pic>
        <p:sp>
          <p:nvSpPr>
            <p:cNvPr id="6" name="矩形 5"/>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素材一</a:t>
              </a:r>
              <a:endParaRPr lang="zh-CN" altLang="en-US">
                <a:solidFill>
                  <a:schemeClr val="bg1"/>
                </a:solidFill>
              </a:endParaRPr>
            </a:p>
          </p:txBody>
        </p:sp>
      </p:grpSp>
    </p:spTree>
    <p:extLst>
      <p:ext uri="{BB962C8B-B14F-4D97-AF65-F5344CB8AC3E}">
        <p14:creationId xmlns:p14="http://schemas.microsoft.com/office/powerpoint/2010/main" val="204317016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51562"/>
            <a:ext cx="11485848" cy="4893647"/>
          </a:xfrm>
        </p:spPr>
        <p:txBody>
          <a:bodyPr/>
          <a:lstStyle/>
          <a:p>
            <a:pPr algn="ctr" hangingPunct="0">
              <a:lnSpc>
                <a:spcPct val="130000"/>
              </a:lnSpc>
              <a:spcAft>
                <a:spcPts val="0"/>
              </a:spcAft>
            </a:pP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杜甫：忧端齐终南</a:t>
            </a:r>
            <a:r>
              <a:rPr lang="zh-CN" altLang="zh-CN" b="1" dirty="0" smtClean="0">
                <a:solidFill>
                  <a:srgbClr val="F7931D"/>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F7931D"/>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F7931D"/>
                </a:solidFill>
                <a:latin typeface="Times New Roman" panose="02020603050405020304" pitchFamily="18" charset="0"/>
                <a:ea typeface="宋体" panose="02010600030101010101" pitchFamily="2" charset="-122"/>
                <a:cs typeface="Times New Roman" panose="02020603050405020304" pitchFamily="18" charset="0"/>
              </a:rPr>
              <a:t>洞</a:t>
            </a:r>
            <a:r>
              <a:rPr lang="zh-CN" altLang="zh-CN" b="1" dirty="0">
                <a:solidFill>
                  <a:srgbClr val="F7931D"/>
                </a:solidFill>
                <a:latin typeface="Times New Roman" panose="02020603050405020304" pitchFamily="18" charset="0"/>
                <a:ea typeface="宋体" panose="02010600030101010101" pitchFamily="2" charset="-122"/>
                <a:cs typeface="Times New Roman" panose="02020603050405020304" pitchFamily="18" charset="0"/>
              </a:rPr>
              <a:t>不可掇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lnSpc>
                <a:spcPct val="13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忧端齐终南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次又一次地浮现在脑海，我的眼前仿佛出现了一个身着用怨恨织成的衣衫，满脸覆盖愁苦的你。你的脚步里透着沉重，你的举止中饱含着压抑，你的每一个表情都充满了对世道的无奈与不满。令你愁苦的不是自己的窘迫，而是百姓生活的艰难；令你担忧的不是自家的一日三餐，而是整个国家的危难。于是，在我心目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伟大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词已悄悄地跟定了你。我为你才高八斗却不得重用而惋惜，我因你胸怀壮志却得不到施展而感叹。上天既然塑造了一个才华横溢的你，又为什么让你在悲哀无奈中死去？既然让你带着不凡的气质来到世间，又为什么让你因贫困匆匆离开人世？皆大悲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dirty="0">
                <a:solidFill>
                  <a:srgbClr val="ED028C"/>
                </a:solidFill>
                <a:latin typeface="Times New Roman" panose="02020603050405020304" pitchFamily="18" charset="0"/>
                <a:ea typeface="黑体" panose="02010609060101010101" pitchFamily="49" charset="-122"/>
                <a:cs typeface="Times New Roman" panose="02020603050405020304" pitchFamily="18" charset="0"/>
              </a:rPr>
              <a:t>适用话题</a:t>
            </a:r>
            <a:r>
              <a:rPr lang="zh-CN" altLang="zh-CN" b="1" dirty="0">
                <a:solidFill>
                  <a:srgbClr val="ED028C"/>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忧国忧民</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贫困</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无私</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伟大</a:t>
            </a:r>
            <a:r>
              <a:rPr lang="en-US" altLang="zh-CN" b="1" dirty="0">
                <a:solidFill>
                  <a:srgbClr val="ED028C"/>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ED028C"/>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等</a:t>
            </a:r>
            <a:r>
              <a:rPr lang="zh-CN"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dirty="0" smtClean="0">
              <a:solidFill>
                <a:srgbClr val="ED028C"/>
              </a:solidFill>
              <a:latin typeface="Times New Roman" panose="02020603050405020304" pitchFamily="18" charset="0"/>
              <a:ea typeface="楷体" panose="02010609060101010101" pitchFamily="49" charset="-122"/>
              <a:cs typeface="Times New Roman" panose="02020603050405020304" pitchFamily="18" charset="0"/>
            </a:endParaRPr>
          </a:p>
        </p:txBody>
      </p:sp>
      <p:grpSp>
        <p:nvGrpSpPr>
          <p:cNvPr id="3" name="组合 2"/>
          <p:cNvGrpSpPr/>
          <p:nvPr/>
        </p:nvGrpSpPr>
        <p:grpSpPr>
          <a:xfrm>
            <a:off x="478582" y="827659"/>
            <a:ext cx="1211580" cy="461665"/>
            <a:chOff x="342748" y="1248196"/>
            <a:chExt cx="1211580" cy="461665"/>
          </a:xfrm>
        </p:grpSpPr>
        <p:pic>
          <p:nvPicPr>
            <p:cNvPr id="4" name="BS25.EPS" descr="id:2147488689;FounderCES"/>
            <p:cNvPicPr/>
            <p:nvPr/>
          </p:nvPicPr>
          <p:blipFill>
            <a:blip r:embed="rId2"/>
            <a:stretch>
              <a:fillRect/>
            </a:stretch>
          </p:blipFill>
          <p:spPr>
            <a:xfrm>
              <a:off x="342748" y="1277813"/>
              <a:ext cx="1211580" cy="395605"/>
            </a:xfrm>
            <a:prstGeom prst="rect">
              <a:avLst/>
            </a:prstGeom>
          </p:spPr>
        </p:pic>
        <p:sp>
          <p:nvSpPr>
            <p:cNvPr id="5" name="矩形 4"/>
            <p:cNvSpPr/>
            <p:nvPr/>
          </p:nvSpPr>
          <p:spPr>
            <a:xfrm>
              <a:off x="342748" y="1248196"/>
              <a:ext cx="1112805" cy="461665"/>
            </a:xfrm>
            <a:prstGeom prst="rect">
              <a:avLst/>
            </a:prstGeom>
          </p:spPr>
          <p:txBody>
            <a:bodyPr wrap="none">
              <a:spAutoFit/>
            </a:bodyPr>
            <a:lstStyle/>
            <a:p>
              <a:r>
                <a:rPr lang="zh-CN" altLang="zh-CN" sz="2400" smtClean="0">
                  <a:solidFill>
                    <a:schemeClr val="bg1"/>
                  </a:solidFill>
                  <a:ea typeface="黑体" panose="02010609060101010101" pitchFamily="49" charset="-122"/>
                  <a:cs typeface="Times New Roman" panose="02020603050405020304" pitchFamily="18" charset="0"/>
                </a:rPr>
                <a:t>素材</a:t>
              </a:r>
              <a:r>
                <a:rPr lang="zh-CN" altLang="en-US" sz="2400" smtClean="0">
                  <a:solidFill>
                    <a:schemeClr val="bg1"/>
                  </a:solidFill>
                  <a:ea typeface="黑体" panose="02010609060101010101" pitchFamily="49" charset="-122"/>
                  <a:cs typeface="Times New Roman" panose="02020603050405020304" pitchFamily="18" charset="0"/>
                </a:rPr>
                <a:t>二</a:t>
              </a:r>
              <a:endParaRPr lang="zh-CN" altLang="en-US">
                <a:solidFill>
                  <a:schemeClr val="bg1"/>
                </a:solidFill>
              </a:endParaRPr>
            </a:p>
          </p:txBody>
        </p:sp>
      </p:grpSp>
      <p:pic>
        <p:nvPicPr>
          <p:cNvPr id="6" name="图片 5"/>
          <p:cNvPicPr>
            <a:picLocks noChangeAspect="1"/>
          </p:cNvPicPr>
          <p:nvPr/>
        </p:nvPicPr>
        <p:blipFill>
          <a:blip r:embed="rId3"/>
          <a:stretch>
            <a:fillRect/>
          </a:stretch>
        </p:blipFill>
        <p:spPr>
          <a:xfrm>
            <a:off x="6645143" y="1507909"/>
            <a:ext cx="308908" cy="288315"/>
          </a:xfrm>
          <a:prstGeom prst="rect">
            <a:avLst/>
          </a:prstGeom>
        </p:spPr>
      </p:pic>
      <p:pic>
        <p:nvPicPr>
          <p:cNvPr id="7" name="图片 6"/>
          <p:cNvPicPr>
            <a:picLocks noChangeAspect="1"/>
          </p:cNvPicPr>
          <p:nvPr/>
        </p:nvPicPr>
        <p:blipFill>
          <a:blip r:embed="rId4"/>
          <a:stretch>
            <a:fillRect/>
          </a:stretch>
        </p:blipFill>
        <p:spPr>
          <a:xfrm>
            <a:off x="3448328" y="1973044"/>
            <a:ext cx="292176" cy="287027"/>
          </a:xfrm>
          <a:prstGeom prst="rect">
            <a:avLst/>
          </a:prstGeom>
        </p:spPr>
      </p:pic>
    </p:spTree>
    <p:extLst>
      <p:ext uri="{BB962C8B-B14F-4D97-AF65-F5344CB8AC3E}">
        <p14:creationId xmlns:p14="http://schemas.microsoft.com/office/powerpoint/2010/main" val="3639399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a:ln w="19050">
            <a:solidFill>
              <a:srgbClr val="EF412A"/>
            </a:solidFill>
            <a:prstDash val="dash"/>
          </a:ln>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海客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航海的人。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忽明忽暗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时隐时现。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遮蔽。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⑥</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超出。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⑦</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遮掩。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偏斜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倒下。 </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段析.EPS" descr="id:2147489887;FounderCES"/>
          <p:cNvPicPr/>
          <p:nvPr/>
        </p:nvPicPr>
        <p:blipFill>
          <a:blip r:embed="rId2"/>
          <a:stretch>
            <a:fillRect/>
          </a:stretch>
        </p:blipFill>
        <p:spPr>
          <a:xfrm>
            <a:off x="334566" y="1990539"/>
            <a:ext cx="899795" cy="421640"/>
          </a:xfrm>
          <a:prstGeom prst="rect">
            <a:avLst/>
          </a:prstGeom>
        </p:spPr>
      </p:pic>
      <p:sp>
        <p:nvSpPr>
          <p:cNvPr id="5" name="内容占位符 2"/>
          <p:cNvSpPr txBox="1">
            <a:spLocks/>
          </p:cNvSpPr>
          <p:nvPr/>
        </p:nvSpPr>
        <p:spPr bwMode="auto">
          <a:xfrm>
            <a:off x="360854" y="189923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写诗人入梦前向往天姥山，用夸张、烘托的手法描绘了天姥山的神秘与高大。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49131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8720"/>
            <a:ext cx="11485847" cy="3528392"/>
          </a:xfrm>
          <a:prstGeom prst="rect">
            <a:avLst/>
          </a:prstGeom>
        </p:spPr>
      </p:pic>
      <p:sp>
        <p:nvSpPr>
          <p:cNvPr id="2" name="内容占位符 1"/>
          <p:cNvSpPr>
            <a:spLocks noGrp="1"/>
          </p:cNvSpPr>
          <p:nvPr>
            <p:ph idx="1"/>
          </p:nvPr>
        </p:nvSpPr>
        <p:spPr>
          <a:xfrm>
            <a:off x="360854" y="1541115"/>
            <a:ext cx="11485848" cy="2792239"/>
          </a:xfrm>
        </p:spPr>
        <p:txBody>
          <a:bodyPr/>
          <a:lstStyle/>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开头先说古代传说中的东海三座仙山之一</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瀛洲，虚无缥缈，难以找到；而现实中的天姥山在云霞中时隐时现，胜似仙境。以虚衬实，突出天姥山的神秘，暗含诗人对天姥山的向往。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EF3E22"/>
                </a:solidFill>
                <a:latin typeface="MS Mincho" panose="02020609040205080304" pitchFamily="49" charset="-128"/>
                <a:ea typeface="宋体" panose="02010600030101010101" pitchFamily="2" charset="-122"/>
                <a:cs typeface="Times New Roman" panose="02020603050405020304" pitchFamily="18" charset="0"/>
              </a:rPr>
              <a:t>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写天台山先扬一笔，说它高四万八千丈，然而在天姥山面前，就显得低了。一扬一抑，凸显了天姥山的雄伟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赏析.EPS" descr="id:2147489409;FounderCES"/>
          <p:cNvPicPr/>
          <p:nvPr/>
        </p:nvPicPr>
        <p:blipFill>
          <a:blip r:embed="rId3"/>
          <a:stretch>
            <a:fillRect/>
          </a:stretch>
        </p:blipFill>
        <p:spPr>
          <a:xfrm>
            <a:off x="5653880" y="1019641"/>
            <a:ext cx="899795" cy="474980"/>
          </a:xfrm>
          <a:prstGeom prst="rect">
            <a:avLst/>
          </a:prstGeom>
        </p:spPr>
      </p:pic>
    </p:spTree>
    <p:extLst>
      <p:ext uri="{BB962C8B-B14F-4D97-AF65-F5344CB8AC3E}">
        <p14:creationId xmlns:p14="http://schemas.microsoft.com/office/powerpoint/2010/main" val="17093947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13158"/>
              </a:xfrm>
            </p:spPr>
            <p:txBody>
              <a:bodyPr/>
              <a:lstStyle/>
              <a:p>
                <a:pPr indent="630555"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我欲因</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①</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之</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②</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梦吴越，一夜飞度</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镜</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湖</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③</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月。</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❸</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湖月照我影，送我至剡溪</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④</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。谢公</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⑤</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宿处今尚在，渌</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⑥</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水荡　漾清</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zh-CN" altLang="zh-CN" b="1" u="sng" baseline="30000">
                                <a:solidFill>
                                  <a:srgbClr val="000000"/>
                                </a:solidFill>
                                <a:uFill>
                                  <a:solidFill>
                                    <a:srgbClr val="000000"/>
                                  </a:solidFill>
                                </a:uFill>
                                <a:latin typeface="Times New Roman" panose="02020603050405020304" pitchFamily="18" charset="0"/>
                                <a:ea typeface="宋体" panose="02010600030101010101" pitchFamily="2" charset="-122"/>
                                <a:cs typeface="宋体" panose="02010600030101010101" pitchFamily="2" charset="-122"/>
                              </a:rPr>
                              <m:t>⑦</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猿</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啼</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❹</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脚著谢公　屐，　身登青云　梯</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❺</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半</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壁</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见　海　日，空中闻天鸡</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⑨</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。千岩万　</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转</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13158"/>
              </a:xfrm>
              <a:blipFill>
                <a:blip r:embed="rId2"/>
                <a:stretch>
                  <a:fillRect l="-796" r="-849"/>
                </a:stretch>
              </a:blipFill>
            </p:spPr>
            <p:txBody>
              <a:bodyPr/>
              <a:lstStyle/>
              <a:p>
                <a:r>
                  <a:rPr lang="zh-CN" altLang="en-US">
                    <a:noFill/>
                  </a:rPr>
                  <a:t> </a:t>
                </a:r>
              </a:p>
            </p:txBody>
          </p:sp>
        </mc:Fallback>
      </mc:AlternateContent>
      <p:sp>
        <p:nvSpPr>
          <p:cNvPr id="3" name="内容占位符 1"/>
          <p:cNvSpPr txBox="1">
            <a:spLocks/>
          </p:cNvSpPr>
          <p:nvPr/>
        </p:nvSpPr>
        <p:spPr bwMode="auto">
          <a:xfrm>
            <a:off x="360854" y="1286758"/>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630555"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我受前面越人的话所吸引</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想要梦游吴越</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的天姥山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梦中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一夜</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飞过月光映照下的鉴湖。湖上的月光映照着我的身影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送我到剡溪。谢灵运</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游</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天姥山时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住宿的地方现在还在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清澈的溪流水波荡漾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山中的猿猴叫声</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凄清。</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脚穿谢灵运穿的那种木屐</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亲自登上直上云霄的山路。在半山</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腰看到从海上升起的太阳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听到了空中天鸡的鸣叫声。山岩重叠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道路曲折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98208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5253169"/>
              </a:xfrm>
            </p:spPr>
            <p:txBody>
              <a:bodyPr/>
              <a:lstStyle/>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不　　定，迷花　倚　石　忽　已　暝</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⑩</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sng" baseline="30000" dirty="0" smtClean="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❻</a:t>
                </a:r>
              </a:p>
              <a:p>
                <a:pPr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熊</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咆　龙吟　　殷</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⑪</m:t>
                            </m:r>
                          </m:sup>
                        </m:sSup>
                      </m:e>
                      <m:sup>
                        <m:r>
                          <m:rPr>
                            <m:nor/>
                          </m:rPr>
                          <a:rPr lang="en-US" altLang="zh-CN" b="1" i="0" u="sng" smtClean="0">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岩　泉，栗深林兮惊层巅</a:t>
                </a:r>
                <a:r>
                  <a:rPr lang="en-US" altLang="zh-CN" b="1" u="sng" baseline="30000" dirty="0">
                    <a:solidFill>
                      <a:srgbClr val="000000"/>
                    </a:solidFill>
                    <a:uFill>
                      <a:solidFill>
                        <a:srgbClr val="000000"/>
                      </a:solidFill>
                    </a:uFill>
                    <a:latin typeface="宋体" panose="02010600030101010101" pitchFamily="2" charset="-122"/>
                    <a:ea typeface="宋体" panose="02010600030101010101" pitchFamily="2" charset="-122"/>
                    <a:cs typeface="Times New Roman" panose="02020603050405020304" pitchFamily="18" charset="0"/>
                  </a:rPr>
                  <a:t>⑫</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云</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青青</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⑬</m:t>
                            </m:r>
                          </m:sup>
                        </m:sSup>
                      </m:e>
                      <m:sup>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Cambria Math" panose="020405030504060302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兮欲雨，水澹澹</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⑭</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兮生　烟。</a:t>
                </a:r>
                <a:r>
                  <a:rPr lang="en-US" altLang="zh-CN" b="1" u="sng" baseline="30000" dirty="0">
                    <a:solidFill>
                      <a:srgbClr val="EF3E22"/>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❼</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列缺</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⑮</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霹雳，丘峦</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崩</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摧</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。洞天石扉</a:t>
                </a:r>
                <a:r>
                  <a:rPr lang="en-US" altLang="zh-CN" b="1" u="sng" baseline="30000" dirty="0">
                    <a:solidFill>
                      <a:srgbClr val="000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⑯</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，訇然中开</a:t>
                </a:r>
                <a:r>
                  <a:rPr lang="en-US" altLang="zh-CN" b="1" u="sng" baseline="30000" dirty="0">
                    <a:solidFill>
                      <a:srgbClr val="000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⑰</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。青冥</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⑱</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浩荡</a:t>
                </a:r>
                <a14:m>
                  <m:oMath xmlns:m="http://schemas.openxmlformats.org/officeDocument/2006/math">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sSup>
                          <m:sSupPr>
                            <m:ctrlPr>
                              <a:rPr lang="zh-CN" altLang="zh-CN" b="1" i="1" u="sng">
                                <a:solidFill>
                                  <a:srgbClr val="000000"/>
                                </a:solidFill>
                                <a:uFill>
                                  <a:solidFill>
                                    <a:srgbClr val="000000"/>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e>
                          <m:sup>
                            <m:r>
                              <m:rPr>
                                <m:nor/>
                              </m:rPr>
                              <a:rPr lang="en-US" altLang="zh-CN" b="1" u="sng" baseline="30000">
                                <a:solidFill>
                                  <a:srgbClr val="000000"/>
                                </a:solidFill>
                                <a:uFill>
                                  <a:solidFill>
                                    <a:srgbClr val="000000"/>
                                  </a:solidFill>
                                </a:uFill>
                                <a:latin typeface="宋体" panose="02010600030101010101" pitchFamily="2" charset="-122"/>
                                <a:ea typeface="宋体" panose="02010600030101010101" pitchFamily="2" charset="-122"/>
                                <a:cs typeface="Cambria Math" panose="02040503050406030204" pitchFamily="18" charset="0"/>
                              </a:rPr>
                              <m:t>⑲</m:t>
                            </m:r>
                          </m:sup>
                        </m:sSup>
                      </m:e>
                      <m:sup>
                        <m:r>
                          <m:rPr>
                            <m:nor/>
                          </m:rPr>
                          <a:rPr lang="en-US" altLang="zh-CN" b="1" u="sng">
                            <a:solidFill>
                              <a:srgbClr val="000000"/>
                            </a:solidFill>
                            <a:uFill>
                              <a:solidFill>
                                <a:srgbClr val="000000"/>
                              </a:solidFill>
                            </a:uFill>
                            <a:latin typeface="Cambria Math" panose="02040503050406030204" pitchFamily="18" charset="0"/>
                            <a:ea typeface="宋体" panose="02010600030101010101" pitchFamily="2" charset="-122"/>
                            <a:cs typeface="Times New Roman" panose="02020603050405020304" pitchFamily="18" charset="0"/>
                          </a:rPr>
                          <m:t> </m:t>
                        </m:r>
                      </m:sup>
                    </m:sSup>
                  </m:oMath>
                </a14:m>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不见底，</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日</a:t>
                </a: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endParaRPr lang="en-US"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a:p>
                <a:pPr lvl="0" algn="dist" hangingPunct="0">
                  <a:spcAft>
                    <a:spcPts val="0"/>
                  </a:spcAft>
                </a:pP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月</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照耀金银　台</a:t>
                </a:r>
                <a:r>
                  <a:rPr lang="en-US" altLang="zh-CN" b="1" u="sng" baseline="30000" dirty="0">
                    <a:solidFill>
                      <a:srgbClr val="000000"/>
                    </a:solidFill>
                    <a:uFill>
                      <a:solidFill>
                        <a:srgbClr val="000000"/>
                      </a:solidFill>
                    </a:uFill>
                    <a:latin typeface="MS Mincho" panose="02020609040205080304" pitchFamily="49" charset="-128"/>
                    <a:ea typeface="宋体" panose="02010600030101010101" pitchFamily="2" charset="-122"/>
                    <a:cs typeface="Times New Roman" panose="02020603050405020304" pitchFamily="18" charset="0"/>
                  </a:rPr>
                  <a:t>⑳</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。霓　为衣　兮风　为马</a:t>
                </a:r>
                <a:r>
                  <a:rPr lang="zh-CN" altLang="zh-CN" b="1" u="sng" dirty="0" smtClean="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5253169"/>
              </a:xfrm>
              <a:blipFill>
                <a:blip r:embed="rId2"/>
                <a:stretch>
                  <a:fillRect l="-796" r="-849"/>
                </a:stretch>
              </a:blipFill>
            </p:spPr>
            <p:txBody>
              <a:bodyPr/>
              <a:lstStyle/>
              <a:p>
                <a:r>
                  <a:rPr lang="zh-CN" altLang="en-US">
                    <a:noFill/>
                  </a:rPr>
                  <a:t> </a:t>
                </a:r>
              </a:p>
            </p:txBody>
          </p:sp>
        </mc:Fallback>
      </mc:AlternateContent>
      <p:sp>
        <p:nvSpPr>
          <p:cNvPr id="3" name="内容占位符 2"/>
          <p:cNvSpPr txBox="1">
            <a:spLocks/>
          </p:cNvSpPr>
          <p:nvPr/>
        </p:nvSpPr>
        <p:spPr bwMode="auto">
          <a:xfrm>
            <a:off x="360854" y="1303015"/>
            <a:ext cx="11485848"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没有一定的方向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迷恋着花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依倚着石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不觉天色很快就暗了下来。</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熊在咆哮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龙在长吟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声音震荡着岩石和泉水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使深林战栗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使层巅震惊。</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云黑沉沉的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要下雨了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水波荡漾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升起阵阵烟雾。闪电疾雷</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使山峦崩</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塌。仙府的石门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訇的一声从中间打开。天空广阔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看不到尽头</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日月</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的光辉照耀着金银筑成的楼台。把彩虹当作衣裳</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把清风当作马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5731539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TotalTime>
  <Words>6021</Words>
  <Application>Microsoft Office PowerPoint</Application>
  <PresentationFormat>自定义</PresentationFormat>
  <Paragraphs>406</Paragraphs>
  <Slides>54</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54</vt:i4>
      </vt:variant>
    </vt:vector>
  </HeadingPairs>
  <TitlesOfParts>
    <vt:vector size="65" baseType="lpstr">
      <vt:lpstr>MS Mincho</vt: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395</cp:revision>
  <dcterms:created xsi:type="dcterms:W3CDTF">2020-11-06T05:24:00Z</dcterms:created>
  <dcterms:modified xsi:type="dcterms:W3CDTF">2025-06-17T00:50:42Z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